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57"/>
  </p:notesMasterIdLst>
  <p:sldIdLst>
    <p:sldId id="256" r:id="rId2"/>
    <p:sldId id="257" r:id="rId3"/>
    <p:sldId id="258" r:id="rId4"/>
    <p:sldId id="260" r:id="rId5"/>
    <p:sldId id="261" r:id="rId6"/>
    <p:sldId id="264" r:id="rId7"/>
    <p:sldId id="265" r:id="rId8"/>
    <p:sldId id="266" r:id="rId9"/>
    <p:sldId id="269" r:id="rId10"/>
    <p:sldId id="272" r:id="rId11"/>
    <p:sldId id="273" r:id="rId12"/>
    <p:sldId id="274" r:id="rId13"/>
    <p:sldId id="275" r:id="rId14"/>
    <p:sldId id="276" r:id="rId15"/>
    <p:sldId id="277" r:id="rId16"/>
    <p:sldId id="278" r:id="rId17"/>
    <p:sldId id="279" r:id="rId18"/>
    <p:sldId id="322" r:id="rId19"/>
    <p:sldId id="280" r:id="rId20"/>
    <p:sldId id="281" r:id="rId21"/>
    <p:sldId id="282" r:id="rId22"/>
    <p:sldId id="283" r:id="rId23"/>
    <p:sldId id="284" r:id="rId24"/>
    <p:sldId id="321" r:id="rId25"/>
    <p:sldId id="285" r:id="rId26"/>
    <p:sldId id="286" r:id="rId27"/>
    <p:sldId id="287" r:id="rId28"/>
    <p:sldId id="288" r:id="rId29"/>
    <p:sldId id="289" r:id="rId30"/>
    <p:sldId id="290" r:id="rId31"/>
    <p:sldId id="291" r:id="rId32"/>
    <p:sldId id="292" r:id="rId33"/>
    <p:sldId id="293" r:id="rId34"/>
    <p:sldId id="294" r:id="rId35"/>
    <p:sldId id="295" r:id="rId36"/>
    <p:sldId id="296" r:id="rId37"/>
    <p:sldId id="297" r:id="rId38"/>
    <p:sldId id="298" r:id="rId39"/>
    <p:sldId id="299" r:id="rId40"/>
    <p:sldId id="300" r:id="rId41"/>
    <p:sldId id="301" r:id="rId42"/>
    <p:sldId id="302" r:id="rId43"/>
    <p:sldId id="303" r:id="rId44"/>
    <p:sldId id="304" r:id="rId45"/>
    <p:sldId id="305" r:id="rId46"/>
    <p:sldId id="306" r:id="rId47"/>
    <p:sldId id="307" r:id="rId48"/>
    <p:sldId id="308" r:id="rId49"/>
    <p:sldId id="309" r:id="rId50"/>
    <p:sldId id="310" r:id="rId51"/>
    <p:sldId id="317" r:id="rId52"/>
    <p:sldId id="318" r:id="rId53"/>
    <p:sldId id="323" r:id="rId54"/>
    <p:sldId id="319" r:id="rId55"/>
    <p:sldId id="320" r:id="rId56"/>
  </p:sldIdLst>
  <p:sldSz cx="12192000" cy="6858000"/>
  <p:notesSz cx="6858000" cy="9144000"/>
  <p:embeddedFontLst>
    <p:embeddedFont>
      <p:font typeface="Arial Black" panose="020B0A04020102020204" pitchFamily="34" charset="0"/>
      <p:bold r:id="rId58"/>
    </p:embeddedFont>
    <p:embeddedFont>
      <p:font typeface="Calibri" panose="020F0502020204030204" pitchFamily="34" charset="0"/>
      <p:regular r:id="rId59"/>
      <p:bold r:id="rId60"/>
      <p:italic r:id="rId61"/>
      <p:boldItalic r:id="rId62"/>
    </p:embeddedFont>
    <p:embeddedFont>
      <p:font typeface="Consolas" panose="020B0609020204030204" pitchFamily="49" charset="0"/>
      <p:regular r:id="rId63"/>
      <p:bold r:id="rId64"/>
      <p:italic r:id="rId65"/>
      <p:boldItalic r:id="rId66"/>
    </p:embeddedFont>
    <p:embeddedFont>
      <p:font typeface="Helvetica Neue" panose="020B0604020202020204" charset="0"/>
      <p:regular r:id="rId67"/>
      <p:bold r:id="rId68"/>
      <p:italic r:id="rId69"/>
      <p:boldItalic r:id="rId70"/>
    </p:embeddedFont>
    <p:embeddedFont>
      <p:font typeface="Helvetica Neue Light" panose="020B0604020202020204" charset="0"/>
      <p:regular r:id="rId71"/>
      <p:bold r:id="rId72"/>
      <p:italic r:id="rId73"/>
      <p:boldItalic r:id="rId74"/>
    </p:embeddedFont>
    <p:embeddedFont>
      <p:font typeface="Lato" panose="020F0502020204030203" pitchFamily="34" charset="0"/>
      <p:regular r:id="rId75"/>
      <p:bold r:id="rId76"/>
      <p:italic r:id="rId77"/>
      <p:boldItalic r:id="rId7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E318D51-86EE-4300-AF37-D1893FD06897}">
  <a:tblStyle styleId="{CE318D51-86EE-4300-AF37-D1893FD0689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96C31ED-FC21-479E-A100-0480358EE9B8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3" d="100"/>
          <a:sy n="63" d="100"/>
        </p:scale>
        <p:origin x="1896" y="3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6.fntdata"/><Relationship Id="rId68" Type="http://schemas.openxmlformats.org/officeDocument/2006/relationships/font" Target="fonts/font11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font" Target="fonts/font1.fntdata"/><Relationship Id="rId74" Type="http://schemas.openxmlformats.org/officeDocument/2006/relationships/font" Target="fonts/font17.fntdata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font" Target="fonts/font4.fntdata"/><Relationship Id="rId82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7.fntdata"/><Relationship Id="rId69" Type="http://schemas.openxmlformats.org/officeDocument/2006/relationships/font" Target="fonts/font12.fntdata"/><Relationship Id="rId77" Type="http://schemas.openxmlformats.org/officeDocument/2006/relationships/font" Target="fonts/font20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5.fntdata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2.fntdata"/><Relationship Id="rId67" Type="http://schemas.openxmlformats.org/officeDocument/2006/relationships/font" Target="fonts/font10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5.fntdata"/><Relationship Id="rId70" Type="http://schemas.openxmlformats.org/officeDocument/2006/relationships/font" Target="fonts/font13.fntdata"/><Relationship Id="rId75" Type="http://schemas.openxmlformats.org/officeDocument/2006/relationships/font" Target="fonts/font1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3.fntdata"/><Relationship Id="rId65" Type="http://schemas.openxmlformats.org/officeDocument/2006/relationships/font" Target="fonts/font8.fntdata"/><Relationship Id="rId73" Type="http://schemas.openxmlformats.org/officeDocument/2006/relationships/font" Target="fonts/font16.fntdata"/><Relationship Id="rId78" Type="http://schemas.openxmlformats.org/officeDocument/2006/relationships/font" Target="fonts/font21.fntdata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19.fntdata"/><Relationship Id="rId7" Type="http://schemas.openxmlformats.org/officeDocument/2006/relationships/slide" Target="slides/slide6.xml"/><Relationship Id="rId71" Type="http://schemas.openxmlformats.org/officeDocument/2006/relationships/font" Target="fonts/font14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3" name="Google Shape;9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12316551eda_0_1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12316551eda_0_19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g12316551eda_0_19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12316551eda_0_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12316551eda_0_2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g12316551eda_0_2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2316551eda_0_2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12316551eda_0_2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g12316551eda_0_23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12316551eda_0_2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12316551eda_0_27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AMC – must sign end user agreement</a:t>
            </a:r>
            <a:endParaRPr dirty="0"/>
          </a:p>
        </p:txBody>
      </p:sp>
      <p:sp>
        <p:nvSpPr>
          <p:cNvPr id="355" name="Google Shape;355;g12316551eda_0_27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12316551eda_0_2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12316551eda_0_29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" name="Google Shape;377;g12316551eda_0_29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12316551eda_0_3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12316551eda_0_3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l"/>
            <a:r>
              <a:rPr 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CU Research Computing hosts a free-to-use on-premise cloud service, called </a:t>
            </a:r>
            <a:r>
              <a:rPr lang="en-US" b="0" i="1" dirty="0" err="1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CUmulus</a:t>
            </a:r>
            <a:r>
              <a:rPr 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, which supports cases not well-suited for HPC such as webservers, databases, and long-running services. The </a:t>
            </a:r>
            <a:r>
              <a:rPr lang="en-US" b="0" i="0" dirty="0" err="1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CUmulus</a:t>
            </a:r>
            <a:r>
              <a:rPr 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 service includes access to a Virtual Private Cloud (VPC) which provides users with a logically isolated section of the cloud with a small number of outside routable floating IP addresses. Within this VPC customers will be given an allocation of: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CPU cores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Memory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Storage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99" name="Google Shape;399;g12316551eda_0_3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12316551eda_0_3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12316551eda_0_37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Highlight not sharing home space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Where configs are at, people can mess with them</a:t>
            </a:r>
            <a:endParaRPr dirty="0"/>
          </a:p>
        </p:txBody>
      </p:sp>
      <p:sp>
        <p:nvSpPr>
          <p:cNvPr id="419" name="Google Shape;419;g12316551eda_0_37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12316551eda_0_4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12316551eda_0_4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65" name="Google Shape;465;g12316551eda_0_4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12316551eda_0_4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12316551eda_0_46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g12316551eda_0_46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12316551eda_0_4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12316551eda_0_48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g12316551eda_0_48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0" name="Google Shape;10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12316551eda_0_4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12316551eda_0_46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26" name="Google Shape;526;g12316551eda_0_46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12316551eda_0_4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12316551eda_0_49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" name="Google Shape;534;g12316551eda_0_49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12316551eda_0_4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12316551eda_0_49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https://ondemand.rc.colorado.edu/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https://ondemand-rmacc.rc.colorado.edu/</a:t>
            </a:r>
            <a:endParaRPr dirty="0"/>
          </a:p>
        </p:txBody>
      </p:sp>
      <p:sp>
        <p:nvSpPr>
          <p:cNvPr id="542" name="Google Shape;542;g12316551eda_0_49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12316551eda_0_4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12316551eda_0_49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2" name="Google Shape;542;g12316551eda_0_49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558018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12316551eda_0_5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12316551eda_0_50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0" name="Google Shape;550;g12316551eda_0_50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12316551eda_0_5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7" name="Google Shape;557;g12316551eda_0_5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8" name="Google Shape;558;g12316551eda_0_5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12316551eda_0_5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12316551eda_0_5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0" name="Google Shape;570;g12316551eda_0_52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12316551eda_0_5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Google Shape;577;g12316551eda_0_5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8" name="Google Shape;578;g12316551eda_0_53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12316551eda_0_5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Google Shape;586;g12316551eda_0_5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7" name="Google Shape;587;g12316551eda_0_53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12316551eda_0_5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12316551eda_0_54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96" name="Google Shape;596;g12316551eda_0_54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1c4bc19b72_1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Stack exchange but for RC specifically</a:t>
            </a:r>
            <a:endParaRPr dirty="0"/>
          </a:p>
        </p:txBody>
      </p:sp>
      <p:sp>
        <p:nvSpPr>
          <p:cNvPr id="107" name="Google Shape;107;g11c4bc19b72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12316551eda_0_5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Google Shape;603;g12316551eda_0_55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4" name="Google Shape;604;g12316551eda_0_55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g12316551eda_0_5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1" name="Google Shape;611;g12316551eda_0_56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2" name="Google Shape;612;g12316551eda_0_56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12316551eda_0_5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8" name="Google Shape;618;g12316551eda_0_56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9" name="Google Shape;619;g12316551eda_0_56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12316551eda_0_6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1" name="Google Shape;651;g12316551eda_0_6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2" name="Google Shape;652;g12316551eda_0_63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34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12316551eda_0_6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12316551eda_0_66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6" name="Google Shape;686;g12316551eda_0_66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35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g12316551eda_0_6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3" name="Google Shape;693;g12316551eda_0_6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4" name="Google Shape;694;g12316551eda_0_68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36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g12a2ff0f9b6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1" name="Google Shape;701;g12a2ff0f9b6_0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2" name="Google Shape;702;g12a2ff0f9b6_0_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37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g12316551eda_0_6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9" name="Google Shape;709;g12316551eda_0_67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0" name="Google Shape;710;g12316551eda_0_67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38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g12316551eda_0_6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7" name="Google Shape;717;g12316551eda_0_67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8" name="Google Shape;718;g12316551eda_0_67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39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g12316551eda_0_6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5" name="Google Shape;725;g12316551eda_0_69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6" name="Google Shape;726;g12316551eda_0_69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40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2316551eda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12316551eda_0_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g12316551eda_0_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g12316551eda_0_7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3" name="Google Shape;733;g12316551eda_0_70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4" name="Google Shape;734;g12316551eda_0_70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41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g12316551eda_0_7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1" name="Google Shape;741;g12316551eda_0_70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2" name="Google Shape;742;g12316551eda_0_70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42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12316551eda_0_7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" name="Google Shape;748;g12316551eda_0_7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9" name="Google Shape;749;g12316551eda_0_7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43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g12316551eda_0_7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6" name="Google Shape;756;g12316551eda_0_7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7" name="Google Shape;757;g12316551eda_0_7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44</a:t>
            </a:fld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g12316551eda_0_7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0" name="Google Shape;780;g12316551eda_0_7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1" name="Google Shape;781;g12316551eda_0_74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45</a:t>
            </a:fld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g11c4bc19b72_1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8" name="Google Shape;788;g11c4bc19b72_1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demo</a:t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g12316551eda_0_7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3" name="Google Shape;803;g12316551eda_0_75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4" name="Google Shape;804;g12316551eda_0_75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47</a:t>
            </a:fld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g12316551eda_0_7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2" name="Google Shape;812;g12316551eda_0_76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3" name="Google Shape;813;g12316551eda_0_76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48</a:t>
            </a:fld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g12316551eda_0_7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0" name="Google Shape;820;g12316551eda_0_76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1" name="Google Shape;821;g12316551eda_0_76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49</a:t>
            </a:fld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g12316551eda_0_7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8" name="Google Shape;828;g12316551eda_0_77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9" name="Google Shape;829;g12316551eda_0_77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50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2316551eda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12316551eda_0_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g12316551eda_0_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g12316551eda_0_8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7" name="Google Shape;887;g12316551eda_0_85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8" name="Google Shape;888;g12316551eda_0_85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51</a:t>
            </a:fld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g12316551eda_0_8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5" name="Google Shape;895;g12316551eda_0_86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96" name="Google Shape;896;g12316551eda_0_86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52</a:t>
            </a:fld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g12316551eda_0_8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3" name="Google Shape;903;g12316551eda_0_86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4" name="Google Shape;904;g12316551eda_0_86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54</a:t>
            </a:fld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g12316551eda_0_8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0" name="Google Shape;910;g12316551eda_0_87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1" name="Google Shape;911;g12316551eda_0_87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55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2316551eda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12316551eda_0_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Can advise on Secure Research, have a CMMC environment (Preserve) available (let know available if doing DoD or DoE things)</a:t>
            </a:r>
          </a:p>
        </p:txBody>
      </p:sp>
      <p:sp>
        <p:nvSpPr>
          <p:cNvPr id="159" name="Google Shape;159;g12316551eda_0_3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2316551eda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12316551eda_0_6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g12316551eda_0_6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2316551eda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12316551eda_0_7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g12316551eda_0_7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2316551eda_0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12316551eda_0_15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g12316551eda_0_15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Helvetica Neue"/>
              <a:buNone/>
              <a:defRPr sz="60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"/>
              <a:buNone/>
              <a:defRPr sz="24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1" name="Google Shape;21;p2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2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body" idx="1"/>
          </p:nvPr>
        </p:nvSpPr>
        <p:spPr>
          <a:xfrm rot="5400000">
            <a:off x="4014436" y="-1350610"/>
            <a:ext cx="4163129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4" name="Google Shape;84;p12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2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3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rtl="0">
              <a:spcBef>
                <a:spcPts val="1000"/>
              </a:spcBef>
              <a:spcAft>
                <a:spcPts val="0"/>
              </a:spcAft>
              <a:buSzPts val="2800"/>
              <a:buChar char="•"/>
              <a:defRPr/>
            </a:lvl1pPr>
            <a:lvl2pPr marL="914400" lvl="1" indent="-381000" rtl="0"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rtl="0"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rtl="0"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rtl="0"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rtl="0"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rtl="0"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rtl="0"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rtl="0"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"/>
              <a:buNone/>
              <a:defRPr sz="50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4"/>
          <p:cNvSpPr txBox="1">
            <a:spLocks noGrp="1"/>
          </p:cNvSpPr>
          <p:nvPr>
            <p:ph type="title"/>
          </p:nvPr>
        </p:nvSpPr>
        <p:spPr>
          <a:xfrm>
            <a:off x="831850" y="1725236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 Black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0792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0792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430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430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" name="Google Shape;49;p6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6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7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8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8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9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71" name="Google Shape;71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0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"/>
              <a:buNone/>
              <a:defRPr sz="500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elvetica Neue"/>
              <a:buChar char="•"/>
              <a:defRPr sz="280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"/>
              <a:buChar char="•"/>
              <a:defRPr sz="240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"/>
              <a:buChar char="•"/>
              <a:defRPr sz="200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180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180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180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180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180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180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5" name="Google Shape;15;p1" descr="Untitled.png" title="Be Boulder."/>
          <p:cNvPicPr preferRelativeResize="0"/>
          <p:nvPr/>
        </p:nvPicPr>
        <p:blipFill rotWithShape="1">
          <a:blip r:embed="rId14">
            <a:alphaModFix/>
          </a:blip>
          <a:srcRect b="47289"/>
          <a:stretch/>
        </p:blipFill>
        <p:spPr>
          <a:xfrm>
            <a:off x="9293520" y="6188959"/>
            <a:ext cx="2517480" cy="4434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" name="Google Shape;16;p1"/>
          <p:cNvCxnSpPr/>
          <p:nvPr/>
        </p:nvCxnSpPr>
        <p:spPr>
          <a:xfrm rot="10800000" flipH="1">
            <a:off x="457200" y="6081713"/>
            <a:ext cx="11277600" cy="14287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7" name="Google Shape;17;p1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494348" y="6188959"/>
            <a:ext cx="2210435" cy="439831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mailto:rc-help@colorado.edu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c.colorado.edu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tinyurl.com/curc-survey18" TargetMode="External"/><Relationship Id="rId5" Type="http://schemas.openxmlformats.org/officeDocument/2006/relationships/hyperlink" Target="https://github.com/ResearchComputing/New_User_Seminar" TargetMode="External"/><Relationship Id="rId4" Type="http://schemas.openxmlformats.org/officeDocument/2006/relationships/hyperlink" Target="mailto:rc-help@colorado.edu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rcamp.rc.colorado.edu/accounts/account-request/create/organization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hyperlink" Target="mailto:rc-help@colorado.edu" TargetMode="External"/><Relationship Id="rId4" Type="http://schemas.openxmlformats.org/officeDocument/2006/relationships/hyperlink" Target="https://it.colostate.edu/research-computing-and-cyberinfrastructure/compute/get-started-with-alpine/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rcamp.rc.colorado.edu/accounts/account-request/create/organization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curc.readthedocs.io/en/latest/clusters/alpine/allocations.html?highlight=alpine%20allocation#comparing-trailhead-auto-allocation-ascent-allocation-and-peak-allocation-tiers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ondemand.rc.colorado.edu/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mailto:username@login.rc.colorado.edu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ask.cyberinfrastructure.org/c/rmacc/65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ondemand.rc.colorado.edu/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ondemand-rmacc.rc.colorado.edu/" TargetMode="Externa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://slurm.schedmd.com/sbatch.html" TargetMode="Externa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hyperlink" Target="mailto:rc-help@colorado.edu" TargetMode="External"/><Relationship Id="rId3" Type="http://schemas.openxmlformats.org/officeDocument/2006/relationships/hyperlink" Target="http://curc.readthedocs.io/" TargetMode="External"/><Relationship Id="rId7" Type="http://schemas.openxmlformats.org/officeDocument/2006/relationships/hyperlink" Target="https://colorado.libcal.com/event/10100422" TargetMode="Externa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olorado.libcal.com/event/10139225" TargetMode="External"/><Relationship Id="rId5" Type="http://schemas.openxmlformats.org/officeDocument/2006/relationships/hyperlink" Target="https://colorado.libcal.com/event/10138750" TargetMode="External"/><Relationship Id="rId4" Type="http://schemas.openxmlformats.org/officeDocument/2006/relationships/hyperlink" Target="https://www.colorado.edu/crdds/" TargetMode="Externa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hyperlink" Target="mailto:rc-help@colorado.edu" TargetMode="Externa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curc.readthedocs.io/en/latest/additional-resources/policies.html?highlight=policies#curc-user-policies" TargetMode="Externa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://tinyurl.com/curc-survey18" TargetMode="Externa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4"/>
          <p:cNvPicPr preferRelativeResize="0"/>
          <p:nvPr/>
        </p:nvPicPr>
        <p:blipFill rotWithShape="1">
          <a:blip r:embed="rId3">
            <a:alphaModFix/>
          </a:blip>
          <a:srcRect b="32560"/>
          <a:stretch/>
        </p:blipFill>
        <p:spPr>
          <a:xfrm>
            <a:off x="0" y="0"/>
            <a:ext cx="12208413" cy="450075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4"/>
          <p:cNvSpPr txBox="1">
            <a:spLocks noGrp="1"/>
          </p:cNvSpPr>
          <p:nvPr>
            <p:ph type="ctrTitle"/>
          </p:nvPr>
        </p:nvSpPr>
        <p:spPr>
          <a:xfrm>
            <a:off x="459800" y="4960075"/>
            <a:ext cx="11289900" cy="11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 Black"/>
              <a:buNone/>
            </a:pPr>
            <a:r>
              <a:rPr lang="en-US" sz="5300"/>
              <a:t>Alpine: New User Seminar</a:t>
            </a:r>
            <a:endParaRPr sz="5300"/>
          </a:p>
        </p:txBody>
      </p:sp>
      <p:sp>
        <p:nvSpPr>
          <p:cNvPr id="97" name="Google Shape;97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can </a:t>
            </a:r>
            <a:r>
              <a:rPr lang="en-US" i="1"/>
              <a:t>I </a:t>
            </a:r>
            <a:r>
              <a:rPr lang="en-US"/>
              <a:t>use HPC for?</a:t>
            </a:r>
            <a:endParaRPr/>
          </a:p>
        </p:txBody>
      </p:sp>
      <p:sp>
        <p:nvSpPr>
          <p:cNvPr id="297" name="Google Shape;297;p3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Jobs that would take a long time on local machines can instead be distributed over hardware: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Parallelized to split up then joined (if software enabled)</a:t>
            </a:r>
            <a:endParaRPr/>
          </a:p>
          <a:p>
            <a:pPr marL="9144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9144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9144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914400" lvl="1" indent="-342900" algn="l" rtl="0"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Broken up into many serial jobs</a:t>
            </a:r>
            <a:endParaRPr/>
          </a:p>
        </p:txBody>
      </p:sp>
      <p:sp>
        <p:nvSpPr>
          <p:cNvPr id="298" name="Google Shape;298;p30"/>
          <p:cNvSpPr txBox="1">
            <a:spLocks noGrp="1"/>
          </p:cNvSpPr>
          <p:nvPr>
            <p:ph type="sldNum" idx="12"/>
          </p:nvPr>
        </p:nvSpPr>
        <p:spPr>
          <a:xfrm>
            <a:off x="8588900" y="638890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  <p:grpSp>
        <p:nvGrpSpPr>
          <p:cNvPr id="299" name="Google Shape;299;p30"/>
          <p:cNvGrpSpPr/>
          <p:nvPr/>
        </p:nvGrpSpPr>
        <p:grpSpPr>
          <a:xfrm>
            <a:off x="2489669" y="3145742"/>
            <a:ext cx="3653906" cy="1406470"/>
            <a:chOff x="1374450" y="1900450"/>
            <a:chExt cx="4754595" cy="1830150"/>
          </a:xfrm>
        </p:grpSpPr>
        <p:sp>
          <p:nvSpPr>
            <p:cNvPr id="300" name="Google Shape;300;p30"/>
            <p:cNvSpPr/>
            <p:nvPr/>
          </p:nvSpPr>
          <p:spPr>
            <a:xfrm>
              <a:off x="1374450" y="2275900"/>
              <a:ext cx="1242300" cy="12423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/>
                <a:t>BIG Job</a:t>
              </a:r>
              <a:endParaRPr sz="2000" b="1"/>
            </a:p>
          </p:txBody>
        </p:sp>
        <p:pic>
          <p:nvPicPr>
            <p:cNvPr id="301" name="Google Shape;301;p3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268830" y="1900450"/>
              <a:ext cx="511414" cy="48755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02" name="Google Shape;302;p30"/>
            <p:cNvCxnSpPr>
              <a:stCxn id="300" idx="3"/>
              <a:endCxn id="301" idx="1"/>
            </p:cNvCxnSpPr>
            <p:nvPr/>
          </p:nvCxnSpPr>
          <p:spPr>
            <a:xfrm rot="10800000" flipH="1">
              <a:off x="2616750" y="2144350"/>
              <a:ext cx="1652100" cy="7527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pic>
          <p:nvPicPr>
            <p:cNvPr id="303" name="Google Shape;303;p3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268830" y="2571750"/>
              <a:ext cx="511414" cy="48755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04" name="Google Shape;304;p30"/>
            <p:cNvCxnSpPr>
              <a:stCxn id="300" idx="3"/>
              <a:endCxn id="303" idx="1"/>
            </p:cNvCxnSpPr>
            <p:nvPr/>
          </p:nvCxnSpPr>
          <p:spPr>
            <a:xfrm rot="10800000" flipH="1">
              <a:off x="2616750" y="2815450"/>
              <a:ext cx="1652100" cy="816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pic>
          <p:nvPicPr>
            <p:cNvPr id="305" name="Google Shape;305;p3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268830" y="3243050"/>
              <a:ext cx="511414" cy="48755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06" name="Google Shape;306;p30"/>
            <p:cNvCxnSpPr>
              <a:stCxn id="300" idx="3"/>
              <a:endCxn id="305" idx="1"/>
            </p:cNvCxnSpPr>
            <p:nvPr/>
          </p:nvCxnSpPr>
          <p:spPr>
            <a:xfrm>
              <a:off x="2616750" y="2897050"/>
              <a:ext cx="1652100" cy="5898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07" name="Google Shape;307;p30"/>
            <p:cNvCxnSpPr>
              <a:stCxn id="301" idx="3"/>
            </p:cNvCxnSpPr>
            <p:nvPr/>
          </p:nvCxnSpPr>
          <p:spPr>
            <a:xfrm>
              <a:off x="4780244" y="2144225"/>
              <a:ext cx="1348800" cy="6714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08" name="Google Shape;308;p30"/>
            <p:cNvCxnSpPr>
              <a:stCxn id="303" idx="3"/>
            </p:cNvCxnSpPr>
            <p:nvPr/>
          </p:nvCxnSpPr>
          <p:spPr>
            <a:xfrm>
              <a:off x="4780244" y="2815525"/>
              <a:ext cx="1348800" cy="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09" name="Google Shape;309;p30"/>
            <p:cNvCxnSpPr>
              <a:stCxn id="305" idx="3"/>
            </p:cNvCxnSpPr>
            <p:nvPr/>
          </p:nvCxnSpPr>
          <p:spPr>
            <a:xfrm rot="10800000" flipH="1">
              <a:off x="4780244" y="2815425"/>
              <a:ext cx="1348800" cy="6714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310" name="Google Shape;310;p30"/>
          <p:cNvGrpSpPr/>
          <p:nvPr/>
        </p:nvGrpSpPr>
        <p:grpSpPr>
          <a:xfrm>
            <a:off x="6303149" y="4653622"/>
            <a:ext cx="3807320" cy="1632026"/>
            <a:chOff x="1772450" y="1900401"/>
            <a:chExt cx="4356700" cy="2001749"/>
          </a:xfrm>
        </p:grpSpPr>
        <p:sp>
          <p:nvSpPr>
            <p:cNvPr id="311" name="Google Shape;311;p30"/>
            <p:cNvSpPr/>
            <p:nvPr/>
          </p:nvSpPr>
          <p:spPr>
            <a:xfrm>
              <a:off x="1772450" y="1900401"/>
              <a:ext cx="511500" cy="4875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b="1"/>
                <a:t>Tiny Job</a:t>
              </a:r>
              <a:endParaRPr sz="1000" b="1"/>
            </a:p>
          </p:txBody>
        </p:sp>
        <p:pic>
          <p:nvPicPr>
            <p:cNvPr id="312" name="Google Shape;312;p3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268830" y="1900450"/>
              <a:ext cx="511414" cy="48755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13" name="Google Shape;313;p30"/>
            <p:cNvCxnSpPr>
              <a:stCxn id="311" idx="3"/>
              <a:endCxn id="312" idx="1"/>
            </p:cNvCxnSpPr>
            <p:nvPr/>
          </p:nvCxnSpPr>
          <p:spPr>
            <a:xfrm>
              <a:off x="2283950" y="2144151"/>
              <a:ext cx="1984800" cy="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314" name="Google Shape;314;p30"/>
            <p:cNvSpPr/>
            <p:nvPr/>
          </p:nvSpPr>
          <p:spPr>
            <a:xfrm>
              <a:off x="1772450" y="2680426"/>
              <a:ext cx="511500" cy="4875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b="1"/>
                <a:t>Tiny Job</a:t>
              </a:r>
              <a:endParaRPr sz="1000" b="1"/>
            </a:p>
          </p:txBody>
        </p:sp>
        <p:pic>
          <p:nvPicPr>
            <p:cNvPr id="315" name="Google Shape;315;p3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268830" y="2680475"/>
              <a:ext cx="511414" cy="48755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16" name="Google Shape;316;p30"/>
            <p:cNvCxnSpPr>
              <a:stCxn id="314" idx="3"/>
              <a:endCxn id="315" idx="1"/>
            </p:cNvCxnSpPr>
            <p:nvPr/>
          </p:nvCxnSpPr>
          <p:spPr>
            <a:xfrm>
              <a:off x="2283950" y="2924176"/>
              <a:ext cx="1984800" cy="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317" name="Google Shape;317;p30"/>
            <p:cNvSpPr/>
            <p:nvPr/>
          </p:nvSpPr>
          <p:spPr>
            <a:xfrm>
              <a:off x="1772450" y="3414551"/>
              <a:ext cx="511500" cy="4875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b="1"/>
                <a:t>Tiny Job</a:t>
              </a:r>
              <a:endParaRPr sz="1000" b="1"/>
            </a:p>
          </p:txBody>
        </p:sp>
        <p:pic>
          <p:nvPicPr>
            <p:cNvPr id="318" name="Google Shape;318;p3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268830" y="3414600"/>
              <a:ext cx="511414" cy="48755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19" name="Google Shape;319;p30"/>
            <p:cNvCxnSpPr>
              <a:stCxn id="317" idx="3"/>
              <a:endCxn id="318" idx="1"/>
            </p:cNvCxnSpPr>
            <p:nvPr/>
          </p:nvCxnSpPr>
          <p:spPr>
            <a:xfrm>
              <a:off x="2283950" y="3658301"/>
              <a:ext cx="1984800" cy="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20" name="Google Shape;320;p30"/>
            <p:cNvCxnSpPr/>
            <p:nvPr/>
          </p:nvCxnSpPr>
          <p:spPr>
            <a:xfrm>
              <a:off x="4780350" y="2815513"/>
              <a:ext cx="1348800" cy="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sp>
        <p:nvSpPr>
          <p:cNvPr id="321" name="Google Shape;321;p30"/>
          <p:cNvSpPr txBox="1"/>
          <p:nvPr/>
        </p:nvSpPr>
        <p:spPr>
          <a:xfrm>
            <a:off x="6327375" y="3648875"/>
            <a:ext cx="889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Results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22" name="Google Shape;322;p30"/>
          <p:cNvSpPr txBox="1"/>
          <p:nvPr/>
        </p:nvSpPr>
        <p:spPr>
          <a:xfrm>
            <a:off x="10104100" y="5168500"/>
            <a:ext cx="889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Results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Research Computing Resources</a:t>
            </a:r>
            <a:endParaRPr dirty="0"/>
          </a:p>
        </p:txBody>
      </p:sp>
      <p:sp>
        <p:nvSpPr>
          <p:cNvPr id="329" name="Google Shape;329;p3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Cluster: Alpine </a:t>
            </a:r>
            <a:endParaRPr/>
          </a:p>
        </p:txBody>
      </p:sp>
      <p:sp>
        <p:nvSpPr>
          <p:cNvPr id="336" name="Google Shape;336;p32"/>
          <p:cNvSpPr txBox="1">
            <a:spLocks noGrp="1"/>
          </p:cNvSpPr>
          <p:nvPr>
            <p:ph type="body" idx="1"/>
          </p:nvPr>
        </p:nvSpPr>
        <p:spPr>
          <a:xfrm>
            <a:off x="4762225" y="1825625"/>
            <a:ext cx="6591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457200" lvl="0" indent="-354091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lang="en-US" sz="2550" dirty="0"/>
              <a:t>Alpine is the 3rd-generation HPC cluster at CURC, following:</a:t>
            </a:r>
            <a:endParaRPr sz="2550" dirty="0"/>
          </a:p>
          <a:p>
            <a:pPr marL="914400" lvl="1" indent="-35409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 sz="2550" dirty="0"/>
              <a:t>Janus</a:t>
            </a:r>
            <a:endParaRPr sz="2550" dirty="0"/>
          </a:p>
          <a:p>
            <a:pPr marL="914400" lvl="1" indent="-35409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 sz="2550" dirty="0"/>
              <a:t>RMACC Summit</a:t>
            </a:r>
            <a:endParaRPr sz="2550" dirty="0"/>
          </a:p>
          <a:p>
            <a:pPr marL="45720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550" dirty="0"/>
          </a:p>
          <a:p>
            <a:pPr marL="457200" lvl="0" indent="-354091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lang="en-US" sz="2550" dirty="0"/>
              <a:t>Alpine is a heterogeneous cluster with hardware currently provided by CU Boulder, CSU, and Anschutz</a:t>
            </a:r>
            <a:endParaRPr sz="2550" dirty="0"/>
          </a:p>
          <a:p>
            <a:pPr marL="457200" lvl="0" indent="-35409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 sz="2550" dirty="0"/>
              <a:t>Access available to CU Boulder, CSU, AMC and RMACC users</a:t>
            </a:r>
            <a:endParaRPr sz="2550" dirty="0"/>
          </a:p>
          <a:p>
            <a:pPr marL="45720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550" dirty="0"/>
          </a:p>
        </p:txBody>
      </p:sp>
      <p:sp>
        <p:nvSpPr>
          <p:cNvPr id="337" name="Google Shape;337;p3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grpSp>
        <p:nvGrpSpPr>
          <p:cNvPr id="338" name="Google Shape;338;p32"/>
          <p:cNvGrpSpPr/>
          <p:nvPr/>
        </p:nvGrpSpPr>
        <p:grpSpPr>
          <a:xfrm>
            <a:off x="1486798" y="2512125"/>
            <a:ext cx="2968949" cy="2414882"/>
            <a:chOff x="2864298" y="1459325"/>
            <a:chExt cx="2968949" cy="2414882"/>
          </a:xfrm>
        </p:grpSpPr>
        <p:sp>
          <p:nvSpPr>
            <p:cNvPr id="339" name="Google Shape;339;p32"/>
            <p:cNvSpPr/>
            <p:nvPr/>
          </p:nvSpPr>
          <p:spPr>
            <a:xfrm>
              <a:off x="3491867" y="2554237"/>
              <a:ext cx="357300" cy="3690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32"/>
            <p:cNvSpPr/>
            <p:nvPr/>
          </p:nvSpPr>
          <p:spPr>
            <a:xfrm>
              <a:off x="4856827" y="2185063"/>
              <a:ext cx="357300" cy="3690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32"/>
            <p:cNvSpPr/>
            <p:nvPr/>
          </p:nvSpPr>
          <p:spPr>
            <a:xfrm>
              <a:off x="5475947" y="2937496"/>
              <a:ext cx="357300" cy="3690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32"/>
            <p:cNvSpPr/>
            <p:nvPr/>
          </p:nvSpPr>
          <p:spPr>
            <a:xfrm>
              <a:off x="4239762" y="3505207"/>
              <a:ext cx="357300" cy="3690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32"/>
            <p:cNvSpPr/>
            <p:nvPr/>
          </p:nvSpPr>
          <p:spPr>
            <a:xfrm>
              <a:off x="2864298" y="3306543"/>
              <a:ext cx="357300" cy="3690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44" name="Google Shape;344;p32"/>
            <p:cNvCxnSpPr>
              <a:stCxn id="343" idx="3"/>
              <a:endCxn id="339" idx="1"/>
            </p:cNvCxnSpPr>
            <p:nvPr/>
          </p:nvCxnSpPr>
          <p:spPr>
            <a:xfrm rot="10800000" flipH="1">
              <a:off x="3221598" y="2738643"/>
              <a:ext cx="270300" cy="7524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5" name="Google Shape;345;p32"/>
            <p:cNvCxnSpPr>
              <a:stCxn id="343" idx="3"/>
              <a:endCxn id="342" idx="1"/>
            </p:cNvCxnSpPr>
            <p:nvPr/>
          </p:nvCxnSpPr>
          <p:spPr>
            <a:xfrm>
              <a:off x="3221598" y="3491043"/>
              <a:ext cx="1018200" cy="1986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6" name="Google Shape;346;p32"/>
            <p:cNvCxnSpPr>
              <a:stCxn id="339" idx="2"/>
              <a:endCxn id="342" idx="1"/>
            </p:cNvCxnSpPr>
            <p:nvPr/>
          </p:nvCxnSpPr>
          <p:spPr>
            <a:xfrm>
              <a:off x="3670517" y="2923237"/>
              <a:ext cx="569100" cy="7665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7" name="Google Shape;347;p32"/>
            <p:cNvCxnSpPr>
              <a:endCxn id="340" idx="1"/>
            </p:cNvCxnSpPr>
            <p:nvPr/>
          </p:nvCxnSpPr>
          <p:spPr>
            <a:xfrm rot="10800000" flipH="1">
              <a:off x="3849127" y="2369563"/>
              <a:ext cx="1007700" cy="3690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8" name="Google Shape;348;p32"/>
            <p:cNvCxnSpPr>
              <a:endCxn id="342" idx="3"/>
            </p:cNvCxnSpPr>
            <p:nvPr/>
          </p:nvCxnSpPr>
          <p:spPr>
            <a:xfrm flipH="1">
              <a:off x="4597062" y="2554207"/>
              <a:ext cx="438000" cy="11355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9" name="Google Shape;349;p32"/>
            <p:cNvCxnSpPr>
              <a:stCxn id="340" idx="3"/>
              <a:endCxn id="341" idx="1"/>
            </p:cNvCxnSpPr>
            <p:nvPr/>
          </p:nvCxnSpPr>
          <p:spPr>
            <a:xfrm>
              <a:off x="5214127" y="2369563"/>
              <a:ext cx="261900" cy="7524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0" name="Google Shape;350;p32"/>
            <p:cNvCxnSpPr>
              <a:stCxn id="342" idx="3"/>
              <a:endCxn id="341" idx="1"/>
            </p:cNvCxnSpPr>
            <p:nvPr/>
          </p:nvCxnSpPr>
          <p:spPr>
            <a:xfrm rot="10800000" flipH="1">
              <a:off x="4597062" y="3122107"/>
              <a:ext cx="879000" cy="5676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51" name="Google Shape;351;p32"/>
            <p:cNvSpPr txBox="1"/>
            <p:nvPr/>
          </p:nvSpPr>
          <p:spPr>
            <a:xfrm>
              <a:off x="3444895" y="1459325"/>
              <a:ext cx="18159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/>
                <a:t>Alpine</a:t>
              </a:r>
              <a:endParaRPr sz="1800" b="1"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3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Cluster: Alpine </a:t>
            </a:r>
            <a:endParaRPr/>
          </a:p>
        </p:txBody>
      </p:sp>
      <p:sp>
        <p:nvSpPr>
          <p:cNvPr id="358" name="Google Shape;358;p33"/>
          <p:cNvSpPr txBox="1">
            <a:spLocks noGrp="1"/>
          </p:cNvSpPr>
          <p:nvPr>
            <p:ph type="body" idx="1"/>
          </p:nvPr>
        </p:nvSpPr>
        <p:spPr>
          <a:xfrm>
            <a:off x="4762225" y="1825625"/>
            <a:ext cx="6591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77500" lnSpcReduction="20000"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-US" sz="2400" dirty="0"/>
              <a:t>Hardware on Alpine will continue to be purchased and released in stages:</a:t>
            </a:r>
            <a:br>
              <a:rPr lang="en-US" sz="2400" dirty="0"/>
            </a:br>
            <a:endParaRPr sz="2400" dirty="0"/>
          </a:p>
          <a:p>
            <a:pPr marL="457200" lvl="0" indent="-381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-US" sz="2400" dirty="0"/>
              <a:t>Alpine (stage 3):</a:t>
            </a:r>
            <a:endParaRPr dirty="0"/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dirty="0"/>
              <a:t>184 General CPU Nodes</a:t>
            </a:r>
            <a:endParaRPr dirty="0"/>
          </a:p>
          <a:p>
            <a:pPr marL="137160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-US" i="1" dirty="0"/>
              <a:t>AMD Milan, 64 Core, 3.74G RAM/Core</a:t>
            </a:r>
            <a:endParaRPr i="1" dirty="0"/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dirty="0"/>
              <a:t>8 NVIDIA GPU Nodes</a:t>
            </a:r>
            <a:endParaRPr dirty="0"/>
          </a:p>
          <a:p>
            <a:pPr marL="137160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-US" i="1" dirty="0"/>
              <a:t>3x NVIDIA A100 (atop General CPU node)</a:t>
            </a:r>
            <a:endParaRPr i="1" dirty="0"/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dirty="0"/>
              <a:t>8 AMD GPU Nodes</a:t>
            </a:r>
            <a:endParaRPr dirty="0"/>
          </a:p>
          <a:p>
            <a:pPr marL="137160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-US" i="1" dirty="0"/>
              <a:t>3x AMD MI100 (atop General CPU node)</a:t>
            </a:r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dirty="0"/>
              <a:t>12 AMD High-Memory Nodes</a:t>
            </a:r>
          </a:p>
          <a:p>
            <a:pPr marL="137160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-US" i="1" dirty="0"/>
              <a:t>AMD Milan, 48 Core, 21.5G RAM/Core</a:t>
            </a:r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dirty="0"/>
              <a:t>Additional Hardware contributed by CSU, AMC</a:t>
            </a:r>
          </a:p>
          <a:p>
            <a:pPr marL="137160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-US" i="1" dirty="0"/>
              <a:t>Nodes which boost priority for CSU/AMC users</a:t>
            </a:r>
          </a:p>
          <a:p>
            <a:pPr marL="137160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endParaRPr lang="en-US" i="1" dirty="0"/>
          </a:p>
          <a:p>
            <a:pPr lvl="1">
              <a:lnSpc>
                <a:spcPct val="115000"/>
              </a:lnSpc>
              <a:spcBef>
                <a:spcPts val="0"/>
              </a:spcBef>
              <a:buChar char="■"/>
            </a:pPr>
            <a:endParaRPr sz="2800" dirty="0"/>
          </a:p>
        </p:txBody>
      </p:sp>
      <p:sp>
        <p:nvSpPr>
          <p:cNvPr id="359" name="Google Shape;359;p3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  <p:grpSp>
        <p:nvGrpSpPr>
          <p:cNvPr id="360" name="Google Shape;360;p33"/>
          <p:cNvGrpSpPr/>
          <p:nvPr/>
        </p:nvGrpSpPr>
        <p:grpSpPr>
          <a:xfrm>
            <a:off x="1486798" y="2512125"/>
            <a:ext cx="2968949" cy="2414882"/>
            <a:chOff x="2864298" y="1459325"/>
            <a:chExt cx="2968949" cy="2414882"/>
          </a:xfrm>
        </p:grpSpPr>
        <p:sp>
          <p:nvSpPr>
            <p:cNvPr id="361" name="Google Shape;361;p33"/>
            <p:cNvSpPr/>
            <p:nvPr/>
          </p:nvSpPr>
          <p:spPr>
            <a:xfrm>
              <a:off x="3491867" y="2554237"/>
              <a:ext cx="357300" cy="3690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33"/>
            <p:cNvSpPr/>
            <p:nvPr/>
          </p:nvSpPr>
          <p:spPr>
            <a:xfrm>
              <a:off x="4856827" y="2185063"/>
              <a:ext cx="357300" cy="3690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33"/>
            <p:cNvSpPr/>
            <p:nvPr/>
          </p:nvSpPr>
          <p:spPr>
            <a:xfrm>
              <a:off x="5475947" y="2937496"/>
              <a:ext cx="357300" cy="3690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3"/>
            <p:cNvSpPr/>
            <p:nvPr/>
          </p:nvSpPr>
          <p:spPr>
            <a:xfrm>
              <a:off x="4239762" y="3505207"/>
              <a:ext cx="357300" cy="3690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33"/>
            <p:cNvSpPr/>
            <p:nvPr/>
          </p:nvSpPr>
          <p:spPr>
            <a:xfrm>
              <a:off x="2864298" y="3306543"/>
              <a:ext cx="357300" cy="3690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66" name="Google Shape;366;p33"/>
            <p:cNvCxnSpPr>
              <a:stCxn id="365" idx="3"/>
              <a:endCxn id="361" idx="1"/>
            </p:cNvCxnSpPr>
            <p:nvPr/>
          </p:nvCxnSpPr>
          <p:spPr>
            <a:xfrm rot="10800000" flipH="1">
              <a:off x="3221598" y="2738643"/>
              <a:ext cx="270300" cy="7524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7" name="Google Shape;367;p33"/>
            <p:cNvCxnSpPr>
              <a:stCxn id="365" idx="3"/>
              <a:endCxn id="364" idx="1"/>
            </p:cNvCxnSpPr>
            <p:nvPr/>
          </p:nvCxnSpPr>
          <p:spPr>
            <a:xfrm>
              <a:off x="3221598" y="3491043"/>
              <a:ext cx="1018200" cy="1986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8" name="Google Shape;368;p33"/>
            <p:cNvCxnSpPr>
              <a:stCxn id="361" idx="2"/>
              <a:endCxn id="364" idx="1"/>
            </p:cNvCxnSpPr>
            <p:nvPr/>
          </p:nvCxnSpPr>
          <p:spPr>
            <a:xfrm>
              <a:off x="3670517" y="2923237"/>
              <a:ext cx="569100" cy="7665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9" name="Google Shape;369;p33"/>
            <p:cNvCxnSpPr>
              <a:endCxn id="362" idx="1"/>
            </p:cNvCxnSpPr>
            <p:nvPr/>
          </p:nvCxnSpPr>
          <p:spPr>
            <a:xfrm rot="10800000" flipH="1">
              <a:off x="3849127" y="2369563"/>
              <a:ext cx="1007700" cy="3690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0" name="Google Shape;370;p33"/>
            <p:cNvCxnSpPr>
              <a:endCxn id="364" idx="3"/>
            </p:cNvCxnSpPr>
            <p:nvPr/>
          </p:nvCxnSpPr>
          <p:spPr>
            <a:xfrm flipH="1">
              <a:off x="4597062" y="2554207"/>
              <a:ext cx="438000" cy="11355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1" name="Google Shape;371;p33"/>
            <p:cNvCxnSpPr>
              <a:stCxn id="362" idx="3"/>
              <a:endCxn id="363" idx="1"/>
            </p:cNvCxnSpPr>
            <p:nvPr/>
          </p:nvCxnSpPr>
          <p:spPr>
            <a:xfrm>
              <a:off x="5214127" y="2369563"/>
              <a:ext cx="261900" cy="7524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2" name="Google Shape;372;p33"/>
            <p:cNvCxnSpPr>
              <a:stCxn id="364" idx="3"/>
              <a:endCxn id="363" idx="1"/>
            </p:cNvCxnSpPr>
            <p:nvPr/>
          </p:nvCxnSpPr>
          <p:spPr>
            <a:xfrm rot="10800000" flipH="1">
              <a:off x="4597062" y="3122107"/>
              <a:ext cx="879000" cy="5676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73" name="Google Shape;373;p33"/>
            <p:cNvSpPr txBox="1"/>
            <p:nvPr/>
          </p:nvSpPr>
          <p:spPr>
            <a:xfrm>
              <a:off x="3444895" y="1459325"/>
              <a:ext cx="18159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/>
                <a:t>Alpine</a:t>
              </a:r>
              <a:endParaRPr sz="1800" b="1"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3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Cluster: Alpine </a:t>
            </a:r>
            <a:endParaRPr/>
          </a:p>
        </p:txBody>
      </p:sp>
      <p:sp>
        <p:nvSpPr>
          <p:cNvPr id="380" name="Google Shape;380;p34"/>
          <p:cNvSpPr txBox="1">
            <a:spLocks noGrp="1"/>
          </p:cNvSpPr>
          <p:nvPr>
            <p:ph type="body" idx="1"/>
          </p:nvPr>
        </p:nvSpPr>
        <p:spPr>
          <a:xfrm>
            <a:off x="4762225" y="1825625"/>
            <a:ext cx="6591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Interconnect</a:t>
            </a:r>
            <a:endParaRPr sz="2400"/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○"/>
            </a:pPr>
            <a:r>
              <a:rPr lang="en-US" sz="1800" b="1"/>
              <a:t>CPU nodes</a:t>
            </a:r>
            <a:r>
              <a:rPr lang="en-US" sz="1800"/>
              <a:t>: HDR-100 InfiniBand (200Gb inter-node fabric)</a:t>
            </a:r>
            <a:endParaRPr sz="1800"/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○"/>
            </a:pPr>
            <a:r>
              <a:rPr lang="en-US" sz="1800" b="1"/>
              <a:t>GPU nodes</a:t>
            </a:r>
            <a:r>
              <a:rPr lang="en-US" sz="1800"/>
              <a:t>: 2x25 Gb Ethernet +RoCE</a:t>
            </a:r>
            <a:endParaRPr sz="1800"/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○"/>
            </a:pPr>
            <a:r>
              <a:rPr lang="en-US" sz="1800" b="1"/>
              <a:t>Scratch Storage</a:t>
            </a:r>
            <a:r>
              <a:rPr lang="en-US" sz="1800"/>
              <a:t>: 25Gb Ethernet +RoCE</a:t>
            </a:r>
            <a:endParaRPr sz="1800"/>
          </a:p>
          <a:p>
            <a:pPr marL="9144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800"/>
          </a:p>
          <a:p>
            <a:pPr marL="457200" lvl="0" indent="-3810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Operating System</a:t>
            </a:r>
            <a:endParaRPr sz="2400"/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sz="1800"/>
              <a:t>RedHat Enterprise Linux version 8 operating system</a:t>
            </a:r>
            <a:endParaRPr sz="1800"/>
          </a:p>
        </p:txBody>
      </p:sp>
      <p:sp>
        <p:nvSpPr>
          <p:cNvPr id="381" name="Google Shape;381;p3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  <p:grpSp>
        <p:nvGrpSpPr>
          <p:cNvPr id="382" name="Google Shape;382;p34"/>
          <p:cNvGrpSpPr/>
          <p:nvPr/>
        </p:nvGrpSpPr>
        <p:grpSpPr>
          <a:xfrm>
            <a:off x="1486798" y="2512125"/>
            <a:ext cx="2968949" cy="2414882"/>
            <a:chOff x="2864298" y="1459325"/>
            <a:chExt cx="2968949" cy="2414882"/>
          </a:xfrm>
        </p:grpSpPr>
        <p:sp>
          <p:nvSpPr>
            <p:cNvPr id="383" name="Google Shape;383;p34"/>
            <p:cNvSpPr/>
            <p:nvPr/>
          </p:nvSpPr>
          <p:spPr>
            <a:xfrm>
              <a:off x="3491867" y="2554237"/>
              <a:ext cx="357300" cy="3690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34"/>
            <p:cNvSpPr/>
            <p:nvPr/>
          </p:nvSpPr>
          <p:spPr>
            <a:xfrm>
              <a:off x="4856827" y="2185063"/>
              <a:ext cx="357300" cy="3690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34"/>
            <p:cNvSpPr/>
            <p:nvPr/>
          </p:nvSpPr>
          <p:spPr>
            <a:xfrm>
              <a:off x="5475947" y="2937496"/>
              <a:ext cx="357300" cy="3690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34"/>
            <p:cNvSpPr/>
            <p:nvPr/>
          </p:nvSpPr>
          <p:spPr>
            <a:xfrm>
              <a:off x="4239762" y="3505207"/>
              <a:ext cx="357300" cy="3690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34"/>
            <p:cNvSpPr/>
            <p:nvPr/>
          </p:nvSpPr>
          <p:spPr>
            <a:xfrm>
              <a:off x="2864298" y="3306543"/>
              <a:ext cx="357300" cy="3690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88" name="Google Shape;388;p34"/>
            <p:cNvCxnSpPr>
              <a:stCxn id="387" idx="3"/>
              <a:endCxn id="383" idx="1"/>
            </p:cNvCxnSpPr>
            <p:nvPr/>
          </p:nvCxnSpPr>
          <p:spPr>
            <a:xfrm rot="10800000" flipH="1">
              <a:off x="3221598" y="2738643"/>
              <a:ext cx="270300" cy="7524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89" name="Google Shape;389;p34"/>
            <p:cNvCxnSpPr>
              <a:stCxn id="387" idx="3"/>
              <a:endCxn id="386" idx="1"/>
            </p:cNvCxnSpPr>
            <p:nvPr/>
          </p:nvCxnSpPr>
          <p:spPr>
            <a:xfrm>
              <a:off x="3221598" y="3491043"/>
              <a:ext cx="1018200" cy="1986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0" name="Google Shape;390;p34"/>
            <p:cNvCxnSpPr>
              <a:stCxn id="383" idx="2"/>
              <a:endCxn id="386" idx="1"/>
            </p:cNvCxnSpPr>
            <p:nvPr/>
          </p:nvCxnSpPr>
          <p:spPr>
            <a:xfrm>
              <a:off x="3670517" y="2923237"/>
              <a:ext cx="569100" cy="7665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1" name="Google Shape;391;p34"/>
            <p:cNvCxnSpPr>
              <a:endCxn id="384" idx="1"/>
            </p:cNvCxnSpPr>
            <p:nvPr/>
          </p:nvCxnSpPr>
          <p:spPr>
            <a:xfrm rot="10800000" flipH="1">
              <a:off x="3849127" y="2369563"/>
              <a:ext cx="1007700" cy="3690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2" name="Google Shape;392;p34"/>
            <p:cNvCxnSpPr>
              <a:endCxn id="386" idx="3"/>
            </p:cNvCxnSpPr>
            <p:nvPr/>
          </p:nvCxnSpPr>
          <p:spPr>
            <a:xfrm flipH="1">
              <a:off x="4597062" y="2554207"/>
              <a:ext cx="438000" cy="11355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3" name="Google Shape;393;p34"/>
            <p:cNvCxnSpPr>
              <a:stCxn id="384" idx="3"/>
              <a:endCxn id="385" idx="1"/>
            </p:cNvCxnSpPr>
            <p:nvPr/>
          </p:nvCxnSpPr>
          <p:spPr>
            <a:xfrm>
              <a:off x="5214127" y="2369563"/>
              <a:ext cx="261900" cy="7524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4" name="Google Shape;394;p34"/>
            <p:cNvCxnSpPr>
              <a:stCxn id="386" idx="3"/>
              <a:endCxn id="385" idx="1"/>
            </p:cNvCxnSpPr>
            <p:nvPr/>
          </p:nvCxnSpPr>
          <p:spPr>
            <a:xfrm rot="10800000" flipH="1">
              <a:off x="4597062" y="3122107"/>
              <a:ext cx="879000" cy="5676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95" name="Google Shape;395;p34"/>
            <p:cNvSpPr txBox="1"/>
            <p:nvPr/>
          </p:nvSpPr>
          <p:spPr>
            <a:xfrm>
              <a:off x="3444895" y="1459325"/>
              <a:ext cx="18159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/>
                <a:t>Alpine</a:t>
              </a:r>
              <a:endParaRPr sz="1800" b="1"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Storage at CURC</a:t>
            </a:r>
            <a:endParaRPr/>
          </a:p>
        </p:txBody>
      </p:sp>
      <p:sp>
        <p:nvSpPr>
          <p:cNvPr id="402" name="Google Shape;402;p3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  <p:sp>
        <p:nvSpPr>
          <p:cNvPr id="403" name="Google Shape;403;p35"/>
          <p:cNvSpPr txBox="1"/>
          <p:nvPr/>
        </p:nvSpPr>
        <p:spPr>
          <a:xfrm>
            <a:off x="802900" y="2388025"/>
            <a:ext cx="1468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latin typeface="Helvetica Neue"/>
                <a:ea typeface="Helvetica Neue"/>
                <a:cs typeface="Helvetica Neue"/>
                <a:sym typeface="Helvetica Neue"/>
              </a:rPr>
              <a:t>Core</a:t>
            </a:r>
            <a:endParaRPr sz="1800"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04" name="Google Shape;404;p35"/>
          <p:cNvSpPr txBox="1"/>
          <p:nvPr/>
        </p:nvSpPr>
        <p:spPr>
          <a:xfrm>
            <a:off x="4920100" y="1690825"/>
            <a:ext cx="1468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latin typeface="Helvetica Neue"/>
                <a:ea typeface="Helvetica Neue"/>
                <a:cs typeface="Helvetica Neue"/>
                <a:sym typeface="Helvetica Neue"/>
              </a:rPr>
              <a:t>PetaLibrary</a:t>
            </a:r>
            <a:endParaRPr sz="1800"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05" name="Google Shape;405;p35"/>
          <p:cNvSpPr txBox="1"/>
          <p:nvPr/>
        </p:nvSpPr>
        <p:spPr>
          <a:xfrm>
            <a:off x="471475" y="4162125"/>
            <a:ext cx="2469300" cy="136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 fontScale="85000" lnSpcReduction="10000"/>
          </a:bodyPr>
          <a:lstStyle/>
          <a:p>
            <a:pPr marL="457200" lvl="0" indent="-3365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●"/>
            </a:pPr>
            <a:r>
              <a:rPr lang="en-US" sz="17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Included with RC account</a:t>
            </a:r>
            <a:endParaRPr sz="17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914400" lvl="1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</a:pPr>
            <a:r>
              <a:rPr lang="en-US" sz="17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/home</a:t>
            </a:r>
            <a:endParaRPr sz="17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914400" lvl="1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</a:pPr>
            <a:r>
              <a:rPr lang="en-US" sz="17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/projects</a:t>
            </a:r>
            <a:endParaRPr sz="17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914400" lvl="1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</a:pPr>
            <a:r>
              <a:rPr lang="en-US" sz="17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scratch space</a:t>
            </a:r>
            <a:endParaRPr sz="17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06" name="Google Shape;406;p35"/>
          <p:cNvSpPr txBox="1"/>
          <p:nvPr/>
        </p:nvSpPr>
        <p:spPr>
          <a:xfrm>
            <a:off x="4609750" y="4525625"/>
            <a:ext cx="3515100" cy="11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lvl="0" indent="-3365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●"/>
            </a:pPr>
            <a:r>
              <a:rPr lang="en-US" sz="1700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Paid Service for:</a:t>
            </a:r>
            <a:endParaRPr sz="1700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914400" lvl="1" indent="-3365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</a:pPr>
            <a:r>
              <a:rPr lang="en-US" sz="1700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Storage</a:t>
            </a:r>
            <a:endParaRPr sz="1700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914400" lvl="1" indent="-3365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</a:pPr>
            <a:r>
              <a:rPr lang="en-US" sz="1700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Archive</a:t>
            </a:r>
            <a:endParaRPr sz="1700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914400" lvl="1" indent="-3365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</a:pPr>
            <a:r>
              <a:rPr lang="en-US" sz="1700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Sharing of research data </a:t>
            </a:r>
            <a:endParaRPr sz="1700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07" name="Google Shape;407;p35"/>
          <p:cNvSpPr/>
          <p:nvPr/>
        </p:nvSpPr>
        <p:spPr>
          <a:xfrm rot="-5400000">
            <a:off x="4647018" y="2196582"/>
            <a:ext cx="1209675" cy="1411411"/>
          </a:xfrm>
          <a:prstGeom prst="flowChartMagneticDrum">
            <a:avLst/>
          </a:prstGeom>
          <a:solidFill>
            <a:srgbClr val="E7E6E6"/>
          </a:solidFill>
          <a:ln w="19050" cap="flat" cmpd="sng">
            <a:solidFill>
              <a:srgbClr val="ED7D3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p35"/>
          <p:cNvSpPr/>
          <p:nvPr/>
        </p:nvSpPr>
        <p:spPr>
          <a:xfrm rot="-5400000">
            <a:off x="5704157" y="2572217"/>
            <a:ext cx="1209675" cy="1411411"/>
          </a:xfrm>
          <a:prstGeom prst="flowChartMagneticDrum">
            <a:avLst/>
          </a:prstGeom>
          <a:solidFill>
            <a:srgbClr val="E7E6E6"/>
          </a:solidFill>
          <a:ln w="19050" cap="flat" cmpd="sng">
            <a:solidFill>
              <a:srgbClr val="ED7D3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" name="Google Shape;409;p35"/>
          <p:cNvSpPr/>
          <p:nvPr/>
        </p:nvSpPr>
        <p:spPr>
          <a:xfrm rot="-5400000">
            <a:off x="5012345" y="3070157"/>
            <a:ext cx="1209675" cy="1411411"/>
          </a:xfrm>
          <a:prstGeom prst="flowChartMagneticDrum">
            <a:avLst/>
          </a:prstGeom>
          <a:solidFill>
            <a:srgbClr val="E7E6E6"/>
          </a:solidFill>
          <a:ln w="19050" cap="flat" cmpd="sng">
            <a:solidFill>
              <a:srgbClr val="ED7D3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" name="Google Shape;410;p35"/>
          <p:cNvSpPr/>
          <p:nvPr/>
        </p:nvSpPr>
        <p:spPr>
          <a:xfrm rot="-5400000">
            <a:off x="1291919" y="2967310"/>
            <a:ext cx="551242" cy="643171"/>
          </a:xfrm>
          <a:prstGeom prst="flowChartMagneticDrum">
            <a:avLst/>
          </a:prstGeom>
          <a:solidFill>
            <a:srgbClr val="E7E6E6"/>
          </a:solidFill>
          <a:ln w="19050" cap="flat" cmpd="sng">
            <a:solidFill>
              <a:srgbClr val="5B9B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1" name="Google Shape;411;p35"/>
          <p:cNvSpPr/>
          <p:nvPr/>
        </p:nvSpPr>
        <p:spPr>
          <a:xfrm rot="-5400000">
            <a:off x="976665" y="3194219"/>
            <a:ext cx="551242" cy="643171"/>
          </a:xfrm>
          <a:prstGeom prst="flowChartMagneticDrum">
            <a:avLst/>
          </a:prstGeom>
          <a:solidFill>
            <a:srgbClr val="E7E6E6"/>
          </a:solidFill>
          <a:ln w="19050" cap="flat" cmpd="sng">
            <a:solidFill>
              <a:srgbClr val="5B9B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12" name="Google Shape;41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42950" y="3135284"/>
            <a:ext cx="1468500" cy="1014178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01025" y="2522050"/>
            <a:ext cx="1260162" cy="1260162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Google Shape;414;p35"/>
          <p:cNvSpPr txBox="1"/>
          <p:nvPr/>
        </p:nvSpPr>
        <p:spPr>
          <a:xfrm>
            <a:off x="8487225" y="4163638"/>
            <a:ext cx="3359100" cy="126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 fontScale="70000" lnSpcReduction="20000"/>
          </a:bodyPr>
          <a:lstStyle/>
          <a:p>
            <a:pPr marL="457200" lvl="0" indent="-3365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●"/>
            </a:pPr>
            <a:r>
              <a:rPr lang="en-US" sz="1700" dirty="0">
                <a:latin typeface="Helvetica Neue"/>
                <a:ea typeface="Helvetica Neue"/>
                <a:cs typeface="Helvetica Neue"/>
                <a:sym typeface="Helvetica Neue"/>
              </a:rPr>
              <a:t>You can download your data locally or to a variety of other cloud resources</a:t>
            </a:r>
          </a:p>
          <a:p>
            <a:pPr marL="457200" lvl="0" indent="-3365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●"/>
            </a:pPr>
            <a:r>
              <a:rPr lang="en-US" sz="1700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Cloud Foundations at Research Computing</a:t>
            </a:r>
          </a:p>
        </p:txBody>
      </p:sp>
      <p:sp>
        <p:nvSpPr>
          <p:cNvPr id="415" name="Google Shape;415;p35"/>
          <p:cNvSpPr txBox="1"/>
          <p:nvPr/>
        </p:nvSpPr>
        <p:spPr>
          <a:xfrm>
            <a:off x="9244375" y="1965900"/>
            <a:ext cx="1824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latin typeface="Helvetica Neue"/>
                <a:ea typeface="Helvetica Neue"/>
                <a:cs typeface="Helvetica Neue"/>
                <a:sym typeface="Helvetica Neue"/>
              </a:rPr>
              <a:t>Local or Cloud</a:t>
            </a:r>
            <a:endParaRPr sz="1800"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3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 Sharing: Within RC</a:t>
            </a:r>
            <a:endParaRPr/>
          </a:p>
        </p:txBody>
      </p:sp>
      <p:sp>
        <p:nvSpPr>
          <p:cNvPr id="422" name="Google Shape;422;p3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Sharing workspaces</a:t>
            </a:r>
            <a:endParaRPr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Project space</a:t>
            </a:r>
            <a:endParaRPr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Scratch Space</a:t>
            </a:r>
            <a:endParaRPr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 err="1"/>
              <a:t>PetaLibrary</a:t>
            </a:r>
            <a:r>
              <a:rPr lang="en-US" dirty="0"/>
              <a:t> Space*</a:t>
            </a: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9144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400" dirty="0"/>
              <a:t>*If you have purchased </a:t>
            </a:r>
            <a:r>
              <a:rPr lang="en-US" sz="1400" dirty="0" err="1"/>
              <a:t>PetaLibrary</a:t>
            </a:r>
            <a:r>
              <a:rPr lang="en-US" sz="1400" dirty="0"/>
              <a:t> space</a:t>
            </a:r>
            <a:endParaRPr sz="1400" dirty="0"/>
          </a:p>
        </p:txBody>
      </p:sp>
      <p:sp>
        <p:nvSpPr>
          <p:cNvPr id="423" name="Google Shape;423;p3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  <p:grpSp>
        <p:nvGrpSpPr>
          <p:cNvPr id="424" name="Google Shape;424;p36"/>
          <p:cNvGrpSpPr/>
          <p:nvPr/>
        </p:nvGrpSpPr>
        <p:grpSpPr>
          <a:xfrm>
            <a:off x="5813661" y="2197625"/>
            <a:ext cx="5292300" cy="2964600"/>
            <a:chOff x="3570311" y="1174350"/>
            <a:chExt cx="5292300" cy="2964600"/>
          </a:xfrm>
        </p:grpSpPr>
        <p:sp>
          <p:nvSpPr>
            <p:cNvPr id="425" name="Google Shape;425;p36"/>
            <p:cNvSpPr/>
            <p:nvPr/>
          </p:nvSpPr>
          <p:spPr>
            <a:xfrm>
              <a:off x="3570311" y="1174350"/>
              <a:ext cx="5292300" cy="2964600"/>
            </a:xfrm>
            <a:prstGeom prst="flowChartAlternateProcess">
              <a:avLst/>
            </a:prstGeom>
            <a:solidFill>
              <a:srgbClr val="FFFFFF"/>
            </a:solidFill>
            <a:ln w="19050" cap="flat" cmpd="sng">
              <a:solidFill>
                <a:srgbClr val="44546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6"/>
            <p:cNvSpPr/>
            <p:nvPr/>
          </p:nvSpPr>
          <p:spPr>
            <a:xfrm rot="-5400000">
              <a:off x="6665967" y="3227231"/>
              <a:ext cx="355777" cy="415109"/>
            </a:xfrm>
            <a:prstGeom prst="flowChartMagneticDrum">
              <a:avLst/>
            </a:prstGeom>
            <a:solidFill>
              <a:srgbClr val="E7E6E6"/>
            </a:solidFill>
            <a:ln w="19050" cap="flat" cmpd="sng">
              <a:solidFill>
                <a:srgbClr val="ED7D3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36"/>
            <p:cNvSpPr/>
            <p:nvPr/>
          </p:nvSpPr>
          <p:spPr>
            <a:xfrm rot="-5400000">
              <a:off x="6976882" y="3337708"/>
              <a:ext cx="355777" cy="415109"/>
            </a:xfrm>
            <a:prstGeom prst="flowChartMagneticDrum">
              <a:avLst/>
            </a:prstGeom>
            <a:solidFill>
              <a:srgbClr val="E7E6E6"/>
            </a:solidFill>
            <a:ln w="19050" cap="flat" cmpd="sng">
              <a:solidFill>
                <a:srgbClr val="ED7D3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36"/>
            <p:cNvSpPr/>
            <p:nvPr/>
          </p:nvSpPr>
          <p:spPr>
            <a:xfrm rot="-5400000">
              <a:off x="6773413" y="3484157"/>
              <a:ext cx="355777" cy="415109"/>
            </a:xfrm>
            <a:prstGeom prst="flowChartMagneticDrum">
              <a:avLst/>
            </a:prstGeom>
            <a:solidFill>
              <a:srgbClr val="E7E6E6"/>
            </a:solidFill>
            <a:ln w="19050" cap="flat" cmpd="sng">
              <a:solidFill>
                <a:srgbClr val="ED7D3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36"/>
            <p:cNvSpPr/>
            <p:nvPr/>
          </p:nvSpPr>
          <p:spPr>
            <a:xfrm rot="-5400000">
              <a:off x="5939290" y="2813009"/>
              <a:ext cx="319497" cy="372778"/>
            </a:xfrm>
            <a:prstGeom prst="flowChartMagneticDrum">
              <a:avLst/>
            </a:prstGeom>
            <a:solidFill>
              <a:srgbClr val="E7E6E6"/>
            </a:solidFill>
            <a:ln w="19050" cap="flat" cmpd="sng">
              <a:solidFill>
                <a:srgbClr val="5B9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36"/>
            <p:cNvSpPr/>
            <p:nvPr/>
          </p:nvSpPr>
          <p:spPr>
            <a:xfrm rot="-5400000">
              <a:off x="5756571" y="2944525"/>
              <a:ext cx="319497" cy="372778"/>
            </a:xfrm>
            <a:prstGeom prst="flowChartMagneticDrum">
              <a:avLst/>
            </a:prstGeom>
            <a:solidFill>
              <a:srgbClr val="E7E6E6"/>
            </a:solidFill>
            <a:ln w="19050" cap="flat" cmpd="sng">
              <a:solidFill>
                <a:srgbClr val="5B9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431" name="Google Shape;431;p3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250323" y="1673097"/>
              <a:ext cx="662325" cy="6617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2" name="Google Shape;432;p3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828486" y="2299497"/>
              <a:ext cx="662325" cy="6617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3" name="Google Shape;433;p3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326486" y="3214409"/>
              <a:ext cx="662325" cy="661727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434" name="Google Shape;434;p36"/>
            <p:cNvCxnSpPr>
              <a:stCxn id="433" idx="3"/>
              <a:endCxn id="430" idx="0"/>
            </p:cNvCxnSpPr>
            <p:nvPr/>
          </p:nvCxnSpPr>
          <p:spPr>
            <a:xfrm rot="10800000" flipH="1">
              <a:off x="4988811" y="3130973"/>
              <a:ext cx="741000" cy="4143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435" name="Google Shape;435;p36"/>
            <p:cNvCxnSpPr>
              <a:stCxn id="431" idx="2"/>
              <a:endCxn id="430" idx="0"/>
            </p:cNvCxnSpPr>
            <p:nvPr/>
          </p:nvCxnSpPr>
          <p:spPr>
            <a:xfrm>
              <a:off x="5581486" y="2334824"/>
              <a:ext cx="148500" cy="7962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436" name="Google Shape;436;p36"/>
            <p:cNvCxnSpPr>
              <a:stCxn id="431" idx="3"/>
              <a:endCxn id="426" idx="4"/>
            </p:cNvCxnSpPr>
            <p:nvPr/>
          </p:nvCxnSpPr>
          <p:spPr>
            <a:xfrm>
              <a:off x="5912648" y="2003960"/>
              <a:ext cx="931200" cy="12528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437" name="Google Shape;437;p36"/>
            <p:cNvCxnSpPr>
              <a:stCxn id="432" idx="1"/>
              <a:endCxn id="426" idx="4"/>
            </p:cNvCxnSpPr>
            <p:nvPr/>
          </p:nvCxnSpPr>
          <p:spPr>
            <a:xfrm flipH="1">
              <a:off x="6843886" y="2630360"/>
              <a:ext cx="984600" cy="6264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438" name="Google Shape;438;p36"/>
            <p:cNvSpPr/>
            <p:nvPr/>
          </p:nvSpPr>
          <p:spPr>
            <a:xfrm>
              <a:off x="3983411" y="2317763"/>
              <a:ext cx="93900" cy="939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6"/>
            <p:cNvSpPr/>
            <p:nvPr/>
          </p:nvSpPr>
          <p:spPr>
            <a:xfrm>
              <a:off x="4342689" y="2223703"/>
              <a:ext cx="93900" cy="939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6"/>
            <p:cNvSpPr/>
            <p:nvPr/>
          </p:nvSpPr>
          <p:spPr>
            <a:xfrm>
              <a:off x="4505651" y="2415412"/>
              <a:ext cx="93900" cy="939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36"/>
            <p:cNvSpPr/>
            <p:nvPr/>
          </p:nvSpPr>
          <p:spPr>
            <a:xfrm>
              <a:off x="4180268" y="2560056"/>
              <a:ext cx="93900" cy="939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6"/>
            <p:cNvSpPr/>
            <p:nvPr/>
          </p:nvSpPr>
          <p:spPr>
            <a:xfrm>
              <a:off x="3818225" y="2509439"/>
              <a:ext cx="93900" cy="939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43" name="Google Shape;443;p36"/>
            <p:cNvCxnSpPr>
              <a:stCxn id="442" idx="3"/>
              <a:endCxn id="438" idx="1"/>
            </p:cNvCxnSpPr>
            <p:nvPr/>
          </p:nvCxnSpPr>
          <p:spPr>
            <a:xfrm rot="10800000" flipH="1">
              <a:off x="3912125" y="2364689"/>
              <a:ext cx="71400" cy="1917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4" name="Google Shape;444;p36"/>
            <p:cNvCxnSpPr>
              <a:stCxn id="442" idx="3"/>
              <a:endCxn id="441" idx="1"/>
            </p:cNvCxnSpPr>
            <p:nvPr/>
          </p:nvCxnSpPr>
          <p:spPr>
            <a:xfrm>
              <a:off x="3912125" y="2556389"/>
              <a:ext cx="268200" cy="507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5" name="Google Shape;445;p36"/>
            <p:cNvCxnSpPr>
              <a:stCxn id="438" idx="2"/>
              <a:endCxn id="441" idx="1"/>
            </p:cNvCxnSpPr>
            <p:nvPr/>
          </p:nvCxnSpPr>
          <p:spPr>
            <a:xfrm>
              <a:off x="4030361" y="2411663"/>
              <a:ext cx="150000" cy="1953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6" name="Google Shape;446;p36"/>
            <p:cNvCxnSpPr>
              <a:endCxn id="439" idx="1"/>
            </p:cNvCxnSpPr>
            <p:nvPr/>
          </p:nvCxnSpPr>
          <p:spPr>
            <a:xfrm rot="10800000" flipH="1">
              <a:off x="4077489" y="2270653"/>
              <a:ext cx="265200" cy="939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7" name="Google Shape;447;p36"/>
            <p:cNvCxnSpPr>
              <a:endCxn id="441" idx="3"/>
            </p:cNvCxnSpPr>
            <p:nvPr/>
          </p:nvCxnSpPr>
          <p:spPr>
            <a:xfrm flipH="1">
              <a:off x="4274168" y="2317806"/>
              <a:ext cx="115500" cy="2892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8" name="Google Shape;448;p36"/>
            <p:cNvCxnSpPr>
              <a:stCxn id="439" idx="3"/>
              <a:endCxn id="440" idx="1"/>
            </p:cNvCxnSpPr>
            <p:nvPr/>
          </p:nvCxnSpPr>
          <p:spPr>
            <a:xfrm>
              <a:off x="4436589" y="2270653"/>
              <a:ext cx="69000" cy="1917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9" name="Google Shape;449;p36"/>
            <p:cNvCxnSpPr>
              <a:stCxn id="441" idx="3"/>
              <a:endCxn id="440" idx="1"/>
            </p:cNvCxnSpPr>
            <p:nvPr/>
          </p:nvCxnSpPr>
          <p:spPr>
            <a:xfrm rot="10800000" flipH="1">
              <a:off x="4274168" y="2462406"/>
              <a:ext cx="231600" cy="1446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50" name="Google Shape;450;p36"/>
            <p:cNvSpPr/>
            <p:nvPr/>
          </p:nvSpPr>
          <p:spPr>
            <a:xfrm rot="10800000">
              <a:off x="6943820" y="1610696"/>
              <a:ext cx="90600" cy="906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98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36"/>
            <p:cNvSpPr/>
            <p:nvPr/>
          </p:nvSpPr>
          <p:spPr>
            <a:xfrm rot="10800000">
              <a:off x="6597812" y="1701278"/>
              <a:ext cx="90600" cy="906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98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36"/>
            <p:cNvSpPr/>
            <p:nvPr/>
          </p:nvSpPr>
          <p:spPr>
            <a:xfrm rot="10800000">
              <a:off x="6440870" y="1516659"/>
              <a:ext cx="90600" cy="906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98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36"/>
            <p:cNvSpPr/>
            <p:nvPr/>
          </p:nvSpPr>
          <p:spPr>
            <a:xfrm rot="10800000">
              <a:off x="6754234" y="1377363"/>
              <a:ext cx="90600" cy="906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98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36"/>
            <p:cNvSpPr/>
            <p:nvPr/>
          </p:nvSpPr>
          <p:spPr>
            <a:xfrm rot="10800000">
              <a:off x="7102904" y="1426108"/>
              <a:ext cx="90600" cy="906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98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55" name="Google Shape;455;p36"/>
            <p:cNvCxnSpPr>
              <a:stCxn id="454" idx="3"/>
              <a:endCxn id="450" idx="1"/>
            </p:cNvCxnSpPr>
            <p:nvPr/>
          </p:nvCxnSpPr>
          <p:spPr>
            <a:xfrm flipH="1">
              <a:off x="7034504" y="1471408"/>
              <a:ext cx="68400" cy="1845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6" name="Google Shape;456;p36"/>
            <p:cNvCxnSpPr>
              <a:stCxn id="454" idx="3"/>
              <a:endCxn id="453" idx="1"/>
            </p:cNvCxnSpPr>
            <p:nvPr/>
          </p:nvCxnSpPr>
          <p:spPr>
            <a:xfrm rot="10800000">
              <a:off x="6844904" y="1422808"/>
              <a:ext cx="258000" cy="486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7" name="Google Shape;457;p36"/>
            <p:cNvCxnSpPr>
              <a:stCxn id="450" idx="2"/>
              <a:endCxn id="453" idx="1"/>
            </p:cNvCxnSpPr>
            <p:nvPr/>
          </p:nvCxnSpPr>
          <p:spPr>
            <a:xfrm rot="10800000">
              <a:off x="6844820" y="1422596"/>
              <a:ext cx="144300" cy="1881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8" name="Google Shape;458;p36"/>
            <p:cNvCxnSpPr>
              <a:endCxn id="451" idx="1"/>
            </p:cNvCxnSpPr>
            <p:nvPr/>
          </p:nvCxnSpPr>
          <p:spPr>
            <a:xfrm flipH="1">
              <a:off x="6688412" y="1655978"/>
              <a:ext cx="255300" cy="906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9" name="Google Shape;459;p36"/>
            <p:cNvCxnSpPr/>
            <p:nvPr/>
          </p:nvCxnSpPr>
          <p:spPr>
            <a:xfrm rot="10800000" flipH="1">
              <a:off x="6642934" y="1422663"/>
              <a:ext cx="111300" cy="2787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0" name="Google Shape;460;p36"/>
            <p:cNvCxnSpPr>
              <a:stCxn id="451" idx="3"/>
              <a:endCxn id="452" idx="1"/>
            </p:cNvCxnSpPr>
            <p:nvPr/>
          </p:nvCxnSpPr>
          <p:spPr>
            <a:xfrm rot="10800000">
              <a:off x="6531512" y="1562078"/>
              <a:ext cx="66300" cy="1845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1" name="Google Shape;461;p36"/>
            <p:cNvCxnSpPr>
              <a:stCxn id="453" idx="3"/>
              <a:endCxn id="452" idx="1"/>
            </p:cNvCxnSpPr>
            <p:nvPr/>
          </p:nvCxnSpPr>
          <p:spPr>
            <a:xfrm flipH="1">
              <a:off x="6531334" y="1422663"/>
              <a:ext cx="222900" cy="1392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3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 Sharing: Outside RC</a:t>
            </a:r>
            <a:endParaRPr/>
          </a:p>
        </p:txBody>
      </p:sp>
      <p:sp>
        <p:nvSpPr>
          <p:cNvPr id="468" name="Google Shape;468;p3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8821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Globus (recommended):</a:t>
            </a:r>
            <a:endParaRPr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GUI Web Application</a:t>
            </a:r>
            <a:endParaRPr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Automates large transfers</a:t>
            </a:r>
            <a:endParaRPr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Resumes failed transfers</a:t>
            </a:r>
            <a:endParaRPr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Distributes large transfers across DTNs</a:t>
            </a:r>
            <a:endParaRPr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Endpoints that can shared</a:t>
            </a:r>
            <a:endParaRPr dirty="0"/>
          </a:p>
          <a:p>
            <a:pPr marL="9144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Data Transfer Nodes (DTN)</a:t>
            </a:r>
            <a:endParaRPr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Internal CU network needed (VPN)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Command line tools</a:t>
            </a:r>
            <a:endParaRPr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 err="1"/>
              <a:t>scp</a:t>
            </a:r>
            <a:r>
              <a:rPr lang="en-US" dirty="0"/>
              <a:t>, sftp, </a:t>
            </a:r>
            <a:r>
              <a:rPr lang="en-US" dirty="0" err="1"/>
              <a:t>rsync</a:t>
            </a:r>
            <a:r>
              <a:rPr lang="en-US" dirty="0"/>
              <a:t>, </a:t>
            </a:r>
            <a:r>
              <a:rPr lang="en-US" dirty="0" err="1"/>
              <a:t>rclone</a:t>
            </a:r>
            <a:endParaRPr dirty="0"/>
          </a:p>
        </p:txBody>
      </p:sp>
      <p:sp>
        <p:nvSpPr>
          <p:cNvPr id="469" name="Google Shape;469;p3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  <p:grpSp>
        <p:nvGrpSpPr>
          <p:cNvPr id="470" name="Google Shape;470;p37"/>
          <p:cNvGrpSpPr/>
          <p:nvPr/>
        </p:nvGrpSpPr>
        <p:grpSpPr>
          <a:xfrm>
            <a:off x="6878150" y="1492172"/>
            <a:ext cx="4003200" cy="4259690"/>
            <a:chOff x="4792200" y="360672"/>
            <a:chExt cx="4003200" cy="4259690"/>
          </a:xfrm>
        </p:grpSpPr>
        <p:sp>
          <p:nvSpPr>
            <p:cNvPr id="471" name="Google Shape;471;p37"/>
            <p:cNvSpPr/>
            <p:nvPr/>
          </p:nvSpPr>
          <p:spPr>
            <a:xfrm>
              <a:off x="4792200" y="1357075"/>
              <a:ext cx="4003200" cy="2242500"/>
            </a:xfrm>
            <a:prstGeom prst="flowChartAlternateProcess">
              <a:avLst/>
            </a:prstGeom>
            <a:solidFill>
              <a:srgbClr val="FFFFFF"/>
            </a:solidFill>
            <a:ln w="19050" cap="flat" cmpd="sng">
              <a:solidFill>
                <a:srgbClr val="44546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37"/>
            <p:cNvSpPr/>
            <p:nvPr/>
          </p:nvSpPr>
          <p:spPr>
            <a:xfrm>
              <a:off x="5340812" y="2171206"/>
              <a:ext cx="111600" cy="1116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7"/>
            <p:cNvSpPr/>
            <p:nvPr/>
          </p:nvSpPr>
          <p:spPr>
            <a:xfrm>
              <a:off x="5767627" y="2059462"/>
              <a:ext cx="111600" cy="1116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7"/>
            <p:cNvSpPr/>
            <p:nvPr/>
          </p:nvSpPr>
          <p:spPr>
            <a:xfrm>
              <a:off x="5961222" y="2287214"/>
              <a:ext cx="111600" cy="1116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7"/>
            <p:cNvSpPr/>
            <p:nvPr/>
          </p:nvSpPr>
          <p:spPr>
            <a:xfrm>
              <a:off x="5574675" y="2459054"/>
              <a:ext cx="111600" cy="1116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37"/>
            <p:cNvSpPr/>
            <p:nvPr/>
          </p:nvSpPr>
          <p:spPr>
            <a:xfrm>
              <a:off x="5144575" y="2398920"/>
              <a:ext cx="111600" cy="1116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77" name="Google Shape;477;p37"/>
            <p:cNvCxnSpPr>
              <a:stCxn id="476" idx="3"/>
              <a:endCxn id="472" idx="1"/>
            </p:cNvCxnSpPr>
            <p:nvPr/>
          </p:nvCxnSpPr>
          <p:spPr>
            <a:xfrm rot="10800000" flipH="1">
              <a:off x="5256175" y="2227020"/>
              <a:ext cx="84600" cy="2277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8" name="Google Shape;478;p37"/>
            <p:cNvCxnSpPr>
              <a:stCxn id="476" idx="3"/>
              <a:endCxn id="475" idx="1"/>
            </p:cNvCxnSpPr>
            <p:nvPr/>
          </p:nvCxnSpPr>
          <p:spPr>
            <a:xfrm>
              <a:off x="5256175" y="2454720"/>
              <a:ext cx="318600" cy="600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9" name="Google Shape;479;p37"/>
            <p:cNvCxnSpPr>
              <a:stCxn id="472" idx="2"/>
              <a:endCxn id="475" idx="1"/>
            </p:cNvCxnSpPr>
            <p:nvPr/>
          </p:nvCxnSpPr>
          <p:spPr>
            <a:xfrm>
              <a:off x="5396612" y="2282806"/>
              <a:ext cx="178200" cy="2319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0" name="Google Shape;480;p37"/>
            <p:cNvCxnSpPr>
              <a:endCxn id="473" idx="1"/>
            </p:cNvCxnSpPr>
            <p:nvPr/>
          </p:nvCxnSpPr>
          <p:spPr>
            <a:xfrm rot="10800000" flipH="1">
              <a:off x="5452327" y="2115262"/>
              <a:ext cx="315300" cy="1116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1" name="Google Shape;481;p37"/>
            <p:cNvCxnSpPr>
              <a:endCxn id="475" idx="3"/>
            </p:cNvCxnSpPr>
            <p:nvPr/>
          </p:nvCxnSpPr>
          <p:spPr>
            <a:xfrm flipH="1">
              <a:off x="5686275" y="2171354"/>
              <a:ext cx="137100" cy="3435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2" name="Google Shape;482;p37"/>
            <p:cNvCxnSpPr>
              <a:stCxn id="473" idx="3"/>
              <a:endCxn id="474" idx="1"/>
            </p:cNvCxnSpPr>
            <p:nvPr/>
          </p:nvCxnSpPr>
          <p:spPr>
            <a:xfrm>
              <a:off x="5879227" y="2115262"/>
              <a:ext cx="81900" cy="2277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3" name="Google Shape;483;p37"/>
            <p:cNvCxnSpPr>
              <a:stCxn id="475" idx="3"/>
              <a:endCxn id="474" idx="1"/>
            </p:cNvCxnSpPr>
            <p:nvPr/>
          </p:nvCxnSpPr>
          <p:spPr>
            <a:xfrm rot="10800000" flipH="1">
              <a:off x="5686275" y="2342954"/>
              <a:ext cx="274800" cy="1719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84" name="Google Shape;484;p37"/>
            <p:cNvSpPr/>
            <p:nvPr/>
          </p:nvSpPr>
          <p:spPr>
            <a:xfrm rot="-5400000">
              <a:off x="6460730" y="2775656"/>
              <a:ext cx="355777" cy="415109"/>
            </a:xfrm>
            <a:prstGeom prst="flowChartMagneticDrum">
              <a:avLst/>
            </a:prstGeom>
            <a:solidFill>
              <a:srgbClr val="E7E6E6"/>
            </a:solidFill>
            <a:ln w="19050" cap="flat" cmpd="sng">
              <a:solidFill>
                <a:srgbClr val="ED7D3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37"/>
            <p:cNvSpPr/>
            <p:nvPr/>
          </p:nvSpPr>
          <p:spPr>
            <a:xfrm rot="-5400000">
              <a:off x="6771644" y="2886133"/>
              <a:ext cx="355777" cy="415109"/>
            </a:xfrm>
            <a:prstGeom prst="flowChartMagneticDrum">
              <a:avLst/>
            </a:prstGeom>
            <a:solidFill>
              <a:srgbClr val="E7E6E6"/>
            </a:solidFill>
            <a:ln w="19050" cap="flat" cmpd="sng">
              <a:solidFill>
                <a:srgbClr val="ED7D3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37"/>
            <p:cNvSpPr/>
            <p:nvPr/>
          </p:nvSpPr>
          <p:spPr>
            <a:xfrm rot="-5400000">
              <a:off x="6568176" y="3032582"/>
              <a:ext cx="355777" cy="415109"/>
            </a:xfrm>
            <a:prstGeom prst="flowChartMagneticDrum">
              <a:avLst/>
            </a:prstGeom>
            <a:solidFill>
              <a:srgbClr val="E7E6E6"/>
            </a:solidFill>
            <a:ln w="19050" cap="flat" cmpd="sng">
              <a:solidFill>
                <a:srgbClr val="ED7D3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37"/>
            <p:cNvSpPr/>
            <p:nvPr/>
          </p:nvSpPr>
          <p:spPr>
            <a:xfrm rot="10800000">
              <a:off x="8050618" y="2440953"/>
              <a:ext cx="146700" cy="1467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98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37"/>
            <p:cNvSpPr/>
            <p:nvPr/>
          </p:nvSpPr>
          <p:spPr>
            <a:xfrm rot="10800000">
              <a:off x="7490651" y="2587558"/>
              <a:ext cx="146700" cy="1467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98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37"/>
            <p:cNvSpPr/>
            <p:nvPr/>
          </p:nvSpPr>
          <p:spPr>
            <a:xfrm rot="10800000">
              <a:off x="7236660" y="2288754"/>
              <a:ext cx="146700" cy="1467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98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37"/>
            <p:cNvSpPr/>
            <p:nvPr/>
          </p:nvSpPr>
          <p:spPr>
            <a:xfrm rot="10800000">
              <a:off x="7743798" y="2063307"/>
              <a:ext cx="146700" cy="1467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98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37"/>
            <p:cNvSpPr/>
            <p:nvPr/>
          </p:nvSpPr>
          <p:spPr>
            <a:xfrm rot="10800000">
              <a:off x="8308075" y="2142200"/>
              <a:ext cx="146700" cy="1467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98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92" name="Google Shape;492;p37"/>
            <p:cNvCxnSpPr>
              <a:stCxn id="491" idx="3"/>
              <a:endCxn id="487" idx="1"/>
            </p:cNvCxnSpPr>
            <p:nvPr/>
          </p:nvCxnSpPr>
          <p:spPr>
            <a:xfrm flipH="1">
              <a:off x="8197375" y="2215550"/>
              <a:ext cx="110700" cy="2988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3" name="Google Shape;493;p37"/>
            <p:cNvCxnSpPr>
              <a:stCxn id="491" idx="3"/>
              <a:endCxn id="490" idx="1"/>
            </p:cNvCxnSpPr>
            <p:nvPr/>
          </p:nvCxnSpPr>
          <p:spPr>
            <a:xfrm rot="10800000">
              <a:off x="7890475" y="2136650"/>
              <a:ext cx="417600" cy="789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4" name="Google Shape;494;p37"/>
            <p:cNvCxnSpPr>
              <a:stCxn id="487" idx="2"/>
              <a:endCxn id="490" idx="1"/>
            </p:cNvCxnSpPr>
            <p:nvPr/>
          </p:nvCxnSpPr>
          <p:spPr>
            <a:xfrm rot="10800000">
              <a:off x="7890568" y="2136753"/>
              <a:ext cx="233400" cy="3042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5" name="Google Shape;495;p37"/>
            <p:cNvCxnSpPr>
              <a:endCxn id="488" idx="1"/>
            </p:cNvCxnSpPr>
            <p:nvPr/>
          </p:nvCxnSpPr>
          <p:spPr>
            <a:xfrm flipH="1">
              <a:off x="7637351" y="2514208"/>
              <a:ext cx="413400" cy="1467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6" name="Google Shape;496;p37"/>
            <p:cNvCxnSpPr>
              <a:endCxn id="490" idx="3"/>
            </p:cNvCxnSpPr>
            <p:nvPr/>
          </p:nvCxnSpPr>
          <p:spPr>
            <a:xfrm rot="10800000" flipH="1">
              <a:off x="7564098" y="2136657"/>
              <a:ext cx="179700" cy="4509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7" name="Google Shape;497;p37"/>
            <p:cNvCxnSpPr>
              <a:stCxn id="488" idx="3"/>
              <a:endCxn id="489" idx="1"/>
            </p:cNvCxnSpPr>
            <p:nvPr/>
          </p:nvCxnSpPr>
          <p:spPr>
            <a:xfrm rot="10800000">
              <a:off x="7383251" y="2362108"/>
              <a:ext cx="107400" cy="2988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8" name="Google Shape;498;p37"/>
            <p:cNvCxnSpPr>
              <a:stCxn id="490" idx="3"/>
              <a:endCxn id="489" idx="1"/>
            </p:cNvCxnSpPr>
            <p:nvPr/>
          </p:nvCxnSpPr>
          <p:spPr>
            <a:xfrm flipH="1">
              <a:off x="7383498" y="2136657"/>
              <a:ext cx="360300" cy="2253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99" name="Google Shape;499;p37"/>
            <p:cNvSpPr/>
            <p:nvPr/>
          </p:nvSpPr>
          <p:spPr>
            <a:xfrm rot="-5400000">
              <a:off x="6743253" y="1637634"/>
              <a:ext cx="319497" cy="372778"/>
            </a:xfrm>
            <a:prstGeom prst="flowChartMagneticDrum">
              <a:avLst/>
            </a:prstGeom>
            <a:solidFill>
              <a:srgbClr val="E7E6E6"/>
            </a:solidFill>
            <a:ln w="19050" cap="flat" cmpd="sng">
              <a:solidFill>
                <a:srgbClr val="5B9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37"/>
            <p:cNvSpPr/>
            <p:nvPr/>
          </p:nvSpPr>
          <p:spPr>
            <a:xfrm rot="-5400000">
              <a:off x="6560533" y="1769150"/>
              <a:ext cx="319497" cy="372778"/>
            </a:xfrm>
            <a:prstGeom prst="flowChartMagneticDrum">
              <a:avLst/>
            </a:prstGeom>
            <a:solidFill>
              <a:srgbClr val="E7E6E6"/>
            </a:solidFill>
            <a:ln w="19050" cap="flat" cmpd="sng">
              <a:solidFill>
                <a:srgbClr val="5B9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501" name="Google Shape;501;p3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322798" y="360672"/>
              <a:ext cx="662325" cy="6617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2" name="Google Shape;502;p3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743798" y="3701797"/>
              <a:ext cx="662325" cy="6617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3" name="Google Shape;503;p3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023961" y="3958634"/>
              <a:ext cx="662325" cy="661728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504" name="Google Shape;504;p37"/>
            <p:cNvCxnSpPr>
              <a:stCxn id="484" idx="0"/>
              <a:endCxn id="503" idx="0"/>
            </p:cNvCxnSpPr>
            <p:nvPr/>
          </p:nvCxnSpPr>
          <p:spPr>
            <a:xfrm flipH="1">
              <a:off x="5355263" y="2983210"/>
              <a:ext cx="1075800" cy="9753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05" name="Google Shape;505;p37"/>
            <p:cNvCxnSpPr>
              <a:stCxn id="501" idx="1"/>
              <a:endCxn id="499" idx="4"/>
            </p:cNvCxnSpPr>
            <p:nvPr/>
          </p:nvCxnSpPr>
          <p:spPr>
            <a:xfrm flipH="1">
              <a:off x="6903098" y="691535"/>
              <a:ext cx="419700" cy="9726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06" name="Google Shape;506;p37"/>
            <p:cNvCxnSpPr>
              <a:stCxn id="485" idx="2"/>
              <a:endCxn id="502" idx="1"/>
            </p:cNvCxnSpPr>
            <p:nvPr/>
          </p:nvCxnSpPr>
          <p:spPr>
            <a:xfrm>
              <a:off x="7157087" y="3093688"/>
              <a:ext cx="586800" cy="9390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07" name="Google Shape;507;p37"/>
            <p:cNvCxnSpPr>
              <a:stCxn id="502" idx="1"/>
              <a:endCxn id="485" idx="2"/>
            </p:cNvCxnSpPr>
            <p:nvPr/>
          </p:nvCxnSpPr>
          <p:spPr>
            <a:xfrm rot="10800000">
              <a:off x="7156998" y="3093660"/>
              <a:ext cx="586800" cy="9390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BF3D8-B3C5-55F8-7B3A-3851CC7C1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Computing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7421E2-F11D-517E-2EB8-F0A4837C22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7071360" cy="416312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CURC supports both AWS and on-premise cloud via </a:t>
            </a:r>
            <a:r>
              <a:rPr lang="en-US" dirty="0" err="1"/>
              <a:t>CUmulus</a:t>
            </a:r>
            <a:endParaRPr lang="en-US" dirty="0"/>
          </a:p>
          <a:p>
            <a:pPr lvl="1"/>
            <a:r>
              <a:rPr lang="en-US" dirty="0"/>
              <a:t>For use cases not well-supported by HPC</a:t>
            </a:r>
          </a:p>
          <a:p>
            <a:r>
              <a:rPr lang="en-US" dirty="0"/>
              <a:t>Can be used to enhance HPC</a:t>
            </a:r>
          </a:p>
          <a:p>
            <a:pPr lvl="1"/>
            <a:r>
              <a:rPr lang="en-US" dirty="0"/>
              <a:t>Automatic job submission, high availability, etc.</a:t>
            </a:r>
          </a:p>
          <a:p>
            <a:endParaRPr lang="en-US" sz="1400" dirty="0">
              <a:solidFill>
                <a:schemeClr val="tx1"/>
              </a:solidFill>
            </a:endParaRPr>
          </a:p>
          <a:p>
            <a:endParaRPr lang="en-US" sz="1400" dirty="0">
              <a:solidFill>
                <a:schemeClr val="tx1"/>
              </a:solidFill>
            </a:endParaRPr>
          </a:p>
          <a:p>
            <a:pPr marL="114300" indent="0">
              <a:buNone/>
            </a:pPr>
            <a:endParaRPr lang="en-US" sz="1400" dirty="0">
              <a:solidFill>
                <a:schemeClr val="tx1"/>
              </a:solidFill>
            </a:endParaRPr>
          </a:p>
          <a:p>
            <a:pPr marL="114300" indent="0">
              <a:buNone/>
            </a:pPr>
            <a:endParaRPr lang="en-US" sz="1400" dirty="0">
              <a:solidFill>
                <a:schemeClr val="tx1"/>
              </a:solidFill>
            </a:endParaRPr>
          </a:p>
          <a:p>
            <a:pPr marL="114300" indent="0">
              <a:buNone/>
            </a:pPr>
            <a:r>
              <a:rPr lang="en-US" sz="1400" dirty="0">
                <a:solidFill>
                  <a:schemeClr val="tx1"/>
                </a:solidFill>
              </a:rPr>
              <a:t>Request a </a:t>
            </a:r>
            <a:r>
              <a:rPr lang="en-US" sz="1400" dirty="0" err="1">
                <a:solidFill>
                  <a:schemeClr val="tx1"/>
                </a:solidFill>
              </a:rPr>
              <a:t>CUmulus</a:t>
            </a:r>
            <a:r>
              <a:rPr lang="en-US" sz="1400" dirty="0">
                <a:solidFill>
                  <a:schemeClr val="tx1"/>
                </a:solidFill>
              </a:rPr>
              <a:t> application by contacting the RC helpdesk at </a:t>
            </a:r>
            <a:r>
              <a:rPr lang="en-US" sz="1400" dirty="0">
                <a:solidFill>
                  <a:schemeClr val="tx1"/>
                </a:solidFill>
                <a:hlinkClick r:id="rId2"/>
              </a:rPr>
              <a:t>rc-help@colorado.edu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endParaRPr lang="en-US" sz="1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EF6E13-315E-C2DC-5ACC-70802B82688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18</a:t>
            </a:fld>
            <a:endParaRPr lang="en-US"/>
          </a:p>
        </p:txBody>
      </p:sp>
      <p:pic>
        <p:nvPicPr>
          <p:cNvPr id="1026" name="Picture 2" descr="Free Icon | Cloud computing">
            <a:extLst>
              <a:ext uri="{FF2B5EF4-FFF2-40B4-BE49-F238E27FC236}">
                <a16:creationId xmlns:a16="http://schemas.microsoft.com/office/drawing/2014/main" id="{1D8B5981-BF16-C685-EE36-9378FFDC62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4820" y="1825625"/>
            <a:ext cx="3002280" cy="3002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14701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3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Accessing Research Computing</a:t>
            </a:r>
            <a:endParaRPr/>
          </a:p>
        </p:txBody>
      </p:sp>
      <p:sp>
        <p:nvSpPr>
          <p:cNvPr id="514" name="Google Shape;514;p3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 Black"/>
              <a:buNone/>
            </a:pPr>
            <a:r>
              <a:rPr lang="en-US"/>
              <a:t>CURC Alpine: New User Seminar</a:t>
            </a:r>
            <a:endParaRPr/>
          </a:p>
        </p:txBody>
      </p:sp>
      <p:sp>
        <p:nvSpPr>
          <p:cNvPr id="103" name="Google Shape;103;p1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7780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5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600" dirty="0">
                <a:latin typeface="Arial"/>
                <a:ea typeface="Arial"/>
                <a:cs typeface="Arial"/>
                <a:sym typeface="Arial"/>
              </a:rPr>
              <a:t>  Instructor: Trevor Hall</a:t>
            </a:r>
            <a:endParaRPr sz="2600" dirty="0">
              <a:latin typeface="Arial"/>
              <a:ea typeface="Arial"/>
              <a:cs typeface="Arial"/>
              <a:sym typeface="Arial"/>
            </a:endParaRPr>
          </a:p>
          <a:p>
            <a:pPr marL="17780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500" dirty="0">
              <a:latin typeface="Arial"/>
              <a:ea typeface="Arial"/>
              <a:cs typeface="Arial"/>
              <a:sym typeface="Arial"/>
            </a:endParaRPr>
          </a:p>
          <a:p>
            <a:pPr marL="177800" lvl="0" indent="-196850" algn="l" rtl="0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Website: </a:t>
            </a:r>
            <a:r>
              <a:rPr lang="en-US" sz="25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www.rc.colorado.edu</a:t>
            </a:r>
            <a:endParaRPr sz="2500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7800" lvl="0" indent="-196850" algn="l" rtl="0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Helpdesk: </a:t>
            </a:r>
            <a:r>
              <a:rPr lang="en-US" sz="25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rc-help@colorado.edu</a:t>
            </a:r>
            <a:endParaRPr sz="2500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7800" lvl="0" indent="-196850" algn="l" rtl="0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Slides: </a:t>
            </a:r>
            <a:r>
              <a:rPr lang="en-US" sz="25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https://github.com/ResearchComputing/New_User_Seminar</a:t>
            </a:r>
            <a:endParaRPr sz="2500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780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500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7800" lvl="0" indent="-196850" algn="l" rtl="0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Survey: </a:t>
            </a:r>
            <a:r>
              <a:rPr lang="en-US" sz="25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http://tinyurl.com/curc-survey18</a:t>
            </a:r>
            <a:r>
              <a:rPr lang="en-US" sz="2500" dirty="0">
                <a:solidFill>
                  <a:srgbClr val="0097A7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endParaRPr sz="25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3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How to Access RC Resources?</a:t>
            </a:r>
            <a:endParaRPr/>
          </a:p>
        </p:txBody>
      </p:sp>
      <p:sp>
        <p:nvSpPr>
          <p:cNvPr id="521" name="Google Shape;521;p3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4064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800"/>
              <a:buAutoNum type="arabicPeriod"/>
            </a:pPr>
            <a:r>
              <a:rPr lang="en-US"/>
              <a:t>Get an RC account</a:t>
            </a:r>
            <a:endParaRPr/>
          </a:p>
          <a:p>
            <a:pPr marL="457200" lvl="0" indent="-406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en-US"/>
              <a:t>Set up two-factor authentication with Duo</a:t>
            </a:r>
            <a:endParaRPr/>
          </a:p>
          <a:p>
            <a:pPr marL="457200" lvl="0" indent="-406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en-US"/>
              <a:t>(Inform us of any specific needs)</a:t>
            </a:r>
            <a:endParaRPr/>
          </a:p>
          <a:p>
            <a:pPr marL="457200" lvl="0" indent="-406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en-US"/>
              <a:t>Log in</a:t>
            </a:r>
            <a:endParaRPr/>
          </a:p>
          <a:p>
            <a:pPr marL="457200" lvl="0" indent="-406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en-US"/>
              <a:t>Create greatness! (responsibly)</a:t>
            </a:r>
            <a:endParaRPr/>
          </a:p>
        </p:txBody>
      </p:sp>
      <p:sp>
        <p:nvSpPr>
          <p:cNvPr id="522" name="Google Shape;522;p3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4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Getting an RC Account</a:t>
            </a:r>
            <a:endParaRPr dirty="0"/>
          </a:p>
        </p:txBody>
      </p:sp>
      <p:sp>
        <p:nvSpPr>
          <p:cNvPr id="529" name="Google Shape;529;p4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18440" algn="l" rtl="0">
              <a:spcBef>
                <a:spcPts val="800"/>
              </a:spcBef>
              <a:spcAft>
                <a:spcPts val="0"/>
              </a:spcAft>
              <a:buSzPts val="1800"/>
              <a:buFont typeface="Helvetica Neue"/>
              <a:buChar char="•"/>
            </a:pPr>
            <a:r>
              <a:rPr lang="en-US" sz="1800" b="1" dirty="0"/>
              <a:t>University of Colorado, Boulder users and affiliates:</a:t>
            </a:r>
            <a:endParaRPr sz="1800" b="1" dirty="0"/>
          </a:p>
          <a:p>
            <a:pPr marL="685800" lvl="1" indent="-228600" algn="l" rtl="0">
              <a:spcBef>
                <a:spcPts val="1000"/>
              </a:spcBef>
              <a:spcAft>
                <a:spcPts val="0"/>
              </a:spcAft>
              <a:buSzPts val="1800"/>
              <a:buFont typeface="Helvetica Neue"/>
              <a:buChar char="•"/>
            </a:pPr>
            <a:r>
              <a:rPr lang="en-US" sz="1600" dirty="0"/>
              <a:t>Request an account through the RC Account request portal</a:t>
            </a:r>
            <a:endParaRPr sz="1600" dirty="0"/>
          </a:p>
          <a:p>
            <a:pPr marL="685800" lvl="1" indent="-236219" algn="l" rtl="0">
              <a:spcBef>
                <a:spcPts val="500"/>
              </a:spcBef>
              <a:spcAft>
                <a:spcPts val="0"/>
              </a:spcAft>
              <a:buSzPts val="1800"/>
              <a:buFont typeface="Helvetica Neue"/>
              <a:buChar char="•"/>
            </a:pPr>
            <a:r>
              <a:rPr lang="en-US" sz="1600" u="sng" dirty="0">
                <a:solidFill>
                  <a:schemeClr val="hlink"/>
                </a:solidFill>
                <a:hlinkClick r:id="rId3"/>
              </a:rPr>
              <a:t>https://rcamp.rc.colorado.edu/accounts/account-request/create/organization</a:t>
            </a:r>
            <a:r>
              <a:rPr lang="en-US" sz="1600" dirty="0"/>
              <a:t> </a:t>
            </a:r>
            <a:endParaRPr sz="1600" dirty="0"/>
          </a:p>
          <a:p>
            <a:pPr marL="228600" lvl="0" indent="-218440" algn="l" rtl="0">
              <a:spcBef>
                <a:spcPts val="1000"/>
              </a:spcBef>
              <a:spcAft>
                <a:spcPts val="0"/>
              </a:spcAft>
              <a:buSzPts val="1800"/>
              <a:buFont typeface="Helvetica Neue"/>
              <a:buChar char="•"/>
            </a:pPr>
            <a:r>
              <a:rPr lang="en-US" sz="1800" b="1" dirty="0"/>
              <a:t>Colorado State University users:</a:t>
            </a:r>
            <a:endParaRPr sz="1800" b="1" dirty="0"/>
          </a:p>
          <a:p>
            <a:pPr marL="685800" lvl="1" indent="-236219" algn="l" rtl="0">
              <a:spcBef>
                <a:spcPts val="500"/>
              </a:spcBef>
              <a:spcAft>
                <a:spcPts val="0"/>
              </a:spcAft>
              <a:buSzPts val="1800"/>
              <a:buFont typeface="Helvetica Neue"/>
              <a:buChar char="•"/>
            </a:pPr>
            <a:r>
              <a:rPr lang="en-US" sz="1600" dirty="0"/>
              <a:t>Request an CSU </a:t>
            </a:r>
            <a:r>
              <a:rPr lang="en-US" sz="1600" dirty="0" err="1"/>
              <a:t>eID</a:t>
            </a:r>
            <a:r>
              <a:rPr lang="en-US" sz="1600" dirty="0"/>
              <a:t> if you don’t have one</a:t>
            </a:r>
            <a:endParaRPr sz="1600" dirty="0"/>
          </a:p>
          <a:p>
            <a:pPr marL="685800" lvl="1" indent="-236219" algn="l" rtl="0">
              <a:spcBef>
                <a:spcPts val="500"/>
              </a:spcBef>
              <a:spcAft>
                <a:spcPts val="0"/>
              </a:spcAft>
              <a:buSzPts val="1800"/>
              <a:buFont typeface="Helvetica Neue"/>
              <a:buChar char="•"/>
            </a:pPr>
            <a:r>
              <a:rPr lang="en-US" sz="1600" dirty="0"/>
              <a:t>Fill out account application form</a:t>
            </a:r>
            <a:endParaRPr sz="1600" dirty="0"/>
          </a:p>
          <a:p>
            <a:pPr marL="685800" lvl="1" indent="-236219" algn="l" rtl="0">
              <a:spcBef>
                <a:spcPts val="500"/>
              </a:spcBef>
              <a:spcAft>
                <a:spcPts val="0"/>
              </a:spcAft>
              <a:buSzPts val="1800"/>
              <a:buFont typeface="Helvetica Neue"/>
              <a:buChar char="•"/>
            </a:pPr>
            <a:r>
              <a:rPr lang="en-US" sz="1600" dirty="0"/>
              <a:t>Duo authentication</a:t>
            </a:r>
            <a:endParaRPr sz="1600" dirty="0"/>
          </a:p>
          <a:p>
            <a:pPr marL="685800" lvl="1" indent="-236219" algn="l" rtl="0">
              <a:spcBef>
                <a:spcPts val="500"/>
              </a:spcBef>
              <a:spcAft>
                <a:spcPts val="0"/>
              </a:spcAft>
              <a:buSzPts val="1800"/>
              <a:buFont typeface="Helvetica Neue"/>
              <a:buChar char="•"/>
            </a:pPr>
            <a:r>
              <a:rPr lang="en-US" sz="1600" u="sng" dirty="0">
                <a:solidFill>
                  <a:schemeClr val="hlink"/>
                </a:solidFill>
                <a:hlinkClick r:id="rId4"/>
              </a:rPr>
              <a:t>https://it.colostate.edu/research-computing-and-cyberinfrastructure/compute/get-started-with-alpine/</a:t>
            </a:r>
            <a:endParaRPr lang="en-US" sz="1600" u="sng" dirty="0">
              <a:solidFill>
                <a:schemeClr val="hlink"/>
              </a:solidFill>
            </a:endParaRPr>
          </a:p>
          <a:p>
            <a:pPr marL="228600" indent="-236219">
              <a:spcBef>
                <a:spcPts val="500"/>
              </a:spcBef>
            </a:pPr>
            <a:r>
              <a:rPr lang="en-US" sz="1800" b="1" dirty="0"/>
              <a:t>RMACC Users:</a:t>
            </a:r>
            <a:endParaRPr sz="1800" b="1" dirty="0"/>
          </a:p>
          <a:p>
            <a:pPr marL="685800" lvl="1" indent="-236219" algn="l" rtl="0">
              <a:spcBef>
                <a:spcPts val="500"/>
              </a:spcBef>
              <a:spcAft>
                <a:spcPts val="0"/>
              </a:spcAft>
              <a:buSzPts val="1800"/>
              <a:buFont typeface="Helvetica Neue"/>
              <a:buChar char="•"/>
            </a:pPr>
            <a:r>
              <a:rPr lang="en-US" sz="1600" dirty="0"/>
              <a:t>Create an ACCESS-CI Account in the ACCESS user portal</a:t>
            </a:r>
          </a:p>
          <a:p>
            <a:pPr marL="685800" lvl="1" indent="-236219" algn="l" rtl="0">
              <a:spcBef>
                <a:spcPts val="500"/>
              </a:spcBef>
              <a:spcAft>
                <a:spcPts val="0"/>
              </a:spcAft>
              <a:buSzPts val="1800"/>
              <a:buFont typeface="Helvetica Neue"/>
              <a:buChar char="•"/>
            </a:pPr>
            <a:r>
              <a:rPr lang="en-US" sz="1600" dirty="0"/>
              <a:t>Email us at </a:t>
            </a:r>
            <a:r>
              <a:rPr lang="en-US" sz="1600" dirty="0">
                <a:hlinkClick r:id="rId5"/>
              </a:rPr>
              <a:t>rc-help@colorado.edu</a:t>
            </a:r>
            <a:r>
              <a:rPr lang="en-US" sz="1600" dirty="0"/>
              <a:t> and request an account. Please include the following information: your ACCESS username, your institutional affiliation, your role, your department, your first and last name, your preferred email address for communication</a:t>
            </a:r>
          </a:p>
        </p:txBody>
      </p:sp>
      <p:sp>
        <p:nvSpPr>
          <p:cNvPr id="530" name="Google Shape;530;p4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4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Demo: Getting an Account</a:t>
            </a:r>
            <a:endParaRPr/>
          </a:p>
        </p:txBody>
      </p:sp>
      <p:sp>
        <p:nvSpPr>
          <p:cNvPr id="537" name="Google Shape;537;p4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685800" lvl="1" indent="-266700" algn="l" rtl="0">
              <a:spcBef>
                <a:spcPts val="800"/>
              </a:spcBef>
              <a:spcAft>
                <a:spcPts val="0"/>
              </a:spcAft>
              <a:buSzPts val="2400"/>
              <a:buFont typeface="Helvetica Neue"/>
              <a:buChar char="•"/>
            </a:pPr>
            <a:r>
              <a:rPr lang="en-US"/>
              <a:t>CU Boulder users and affiliates:</a:t>
            </a:r>
            <a:endParaRPr/>
          </a:p>
          <a:p>
            <a:pPr marL="1143000" lvl="1" indent="-241300" algn="l" rtl="0">
              <a:spcBef>
                <a:spcPts val="1000"/>
              </a:spcBef>
              <a:spcAft>
                <a:spcPts val="0"/>
              </a:spcAft>
              <a:buSzPts val="2000"/>
              <a:buFont typeface="Helvetica Neue"/>
              <a:buChar char="•"/>
            </a:pPr>
            <a:r>
              <a:rPr lang="en-US" sz="2000"/>
              <a:t>Request an account through the RC Account request portal</a:t>
            </a:r>
            <a:endParaRPr sz="2000"/>
          </a:p>
          <a:p>
            <a:pPr marL="1143000" lvl="1" indent="-248919" algn="l" rtl="0">
              <a:spcBef>
                <a:spcPts val="500"/>
              </a:spcBef>
              <a:spcAft>
                <a:spcPts val="0"/>
              </a:spcAft>
              <a:buSzPts val="2000"/>
              <a:buFont typeface="Helvetica Neue"/>
              <a:buChar char="•"/>
            </a:pPr>
            <a:r>
              <a:rPr lang="en-US" sz="2000" u="sng">
                <a:solidFill>
                  <a:schemeClr val="hlink"/>
                </a:solidFill>
                <a:hlinkClick r:id="rId3"/>
              </a:rPr>
              <a:t>https://rcamp.rc.colorado.edu/accounts/account-request/create/organization</a:t>
            </a:r>
            <a:r>
              <a:rPr lang="en-US" sz="2000"/>
              <a:t> </a:t>
            </a:r>
            <a:endParaRPr sz="2000"/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38" name="Google Shape;538;p4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4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Your RC Account</a:t>
            </a:r>
            <a:endParaRPr/>
          </a:p>
        </p:txBody>
      </p:sp>
      <p:sp>
        <p:nvSpPr>
          <p:cNvPr id="545" name="Google Shape;545;p4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b="1" dirty="0"/>
              <a:t>Access to:</a:t>
            </a:r>
            <a:endParaRPr dirty="0"/>
          </a:p>
          <a:p>
            <a:pPr marL="914400" lvl="0" indent="-3810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400"/>
              <a:buAutoNum type="arabicPeriod"/>
            </a:pPr>
            <a:r>
              <a:rPr lang="en-US" sz="2400" dirty="0"/>
              <a:t>Alpine Cluster</a:t>
            </a:r>
            <a:endParaRPr sz="2400" dirty="0"/>
          </a:p>
          <a:p>
            <a:pPr marL="9144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US" sz="2400" dirty="0"/>
              <a:t>Core Storage</a:t>
            </a:r>
            <a:endParaRPr sz="2400" dirty="0"/>
          </a:p>
          <a:p>
            <a:pPr marL="9144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US" sz="2400" dirty="0" err="1"/>
              <a:t>PetaLibrary</a:t>
            </a:r>
            <a:r>
              <a:rPr lang="en-US" sz="2400" dirty="0"/>
              <a:t> Storage*</a:t>
            </a:r>
            <a:endParaRPr sz="2400" dirty="0"/>
          </a:p>
          <a:p>
            <a:pPr marL="9144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US" sz="2400" dirty="0"/>
              <a:t>Open OnDemand</a:t>
            </a:r>
          </a:p>
          <a:p>
            <a:pPr marL="9144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US" sz="2400" dirty="0"/>
              <a:t>Approximately 2,000 Service Units (SUs) per month</a:t>
            </a:r>
            <a:endParaRPr sz="2400" dirty="0"/>
          </a:p>
          <a:p>
            <a:pPr marL="9144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400" dirty="0"/>
          </a:p>
          <a:p>
            <a:pPr marL="9144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400" dirty="0"/>
              <a:t>*If purchased</a:t>
            </a:r>
            <a:endParaRPr sz="1400" dirty="0"/>
          </a:p>
        </p:txBody>
      </p:sp>
      <p:sp>
        <p:nvSpPr>
          <p:cNvPr id="546" name="Google Shape;546;p4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4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Your RC Account</a:t>
            </a:r>
            <a:endParaRPr/>
          </a:p>
        </p:txBody>
      </p:sp>
      <p:sp>
        <p:nvSpPr>
          <p:cNvPr id="545" name="Google Shape;545;p42"/>
          <p:cNvSpPr txBox="1">
            <a:spLocks noGrp="1"/>
          </p:cNvSpPr>
          <p:nvPr>
            <p:ph type="body" idx="1"/>
          </p:nvPr>
        </p:nvSpPr>
        <p:spPr>
          <a:xfrm>
            <a:off x="754380" y="15208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b="1" dirty="0"/>
              <a:t>How can I use more computational time?:</a:t>
            </a:r>
            <a:endParaRPr dirty="0"/>
          </a:p>
          <a:p>
            <a:pPr marL="1257300"/>
            <a:r>
              <a:rPr lang="en-US" sz="2400" dirty="0"/>
              <a:t>Trailhead Allocation (Default)</a:t>
            </a:r>
          </a:p>
          <a:p>
            <a:pPr marL="1714500" lvl="1">
              <a:spcBef>
                <a:spcPts val="1000"/>
              </a:spcBef>
            </a:pPr>
            <a:r>
              <a:rPr lang="en-US" sz="2000" dirty="0"/>
              <a:t>~2,000 SUs / Month</a:t>
            </a:r>
          </a:p>
          <a:p>
            <a:pPr marL="1257300"/>
            <a:r>
              <a:rPr lang="en-US" sz="2400" dirty="0"/>
              <a:t>Ascent Allocation</a:t>
            </a:r>
          </a:p>
          <a:p>
            <a:pPr marL="1714500" lvl="1">
              <a:spcBef>
                <a:spcPts val="1000"/>
              </a:spcBef>
            </a:pPr>
            <a:r>
              <a:rPr lang="en-US" sz="2000" dirty="0"/>
              <a:t>250,000 SUs</a:t>
            </a:r>
          </a:p>
          <a:p>
            <a:pPr marL="1257300"/>
            <a:r>
              <a:rPr lang="en-US" sz="2400" dirty="0"/>
              <a:t>Peak Allocation</a:t>
            </a:r>
          </a:p>
          <a:p>
            <a:pPr marL="1714500" lvl="1">
              <a:spcBef>
                <a:spcPts val="1000"/>
              </a:spcBef>
            </a:pPr>
            <a:r>
              <a:rPr lang="en-US" sz="2000" dirty="0"/>
              <a:t>&gt;250,000 SUs</a:t>
            </a:r>
            <a:endParaRPr sz="2000" dirty="0"/>
          </a:p>
          <a:p>
            <a:pPr marL="9144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400" dirty="0"/>
              <a:t>Request an allocation at </a:t>
            </a:r>
            <a:r>
              <a:rPr lang="en-US" sz="1400" dirty="0">
                <a:hlinkClick r:id="rId3"/>
              </a:rPr>
              <a:t>https://curc.readthedocs.io/en/latest/clusters/alpine/allocations.html?highlight=alpine%20allocation#comparing-trailhead-auto-allocation-ascent-allocation-and-peak-allocation-tiers</a:t>
            </a:r>
            <a:r>
              <a:rPr lang="en-US" sz="1400" dirty="0"/>
              <a:t> </a:t>
            </a:r>
            <a:endParaRPr sz="1400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400" dirty="0"/>
          </a:p>
        </p:txBody>
      </p:sp>
      <p:sp>
        <p:nvSpPr>
          <p:cNvPr id="546" name="Google Shape;546;p4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484648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4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Two Factor Authentication (Duo)</a:t>
            </a:r>
            <a:endParaRPr/>
          </a:p>
        </p:txBody>
      </p:sp>
      <p:sp>
        <p:nvSpPr>
          <p:cNvPr id="553" name="Google Shape;553;p4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03200" algn="l" rtl="0">
              <a:spcBef>
                <a:spcPts val="800"/>
              </a:spcBef>
              <a:spcAft>
                <a:spcPts val="0"/>
              </a:spcAft>
              <a:buSzPts val="2400"/>
              <a:buFont typeface="Helvetica Neue"/>
              <a:buChar char="•"/>
            </a:pPr>
            <a:r>
              <a:rPr lang="en-US" sz="2400"/>
              <a:t>Provides an extra level of authentication</a:t>
            </a:r>
            <a:endParaRPr sz="2400"/>
          </a:p>
          <a:p>
            <a:pPr marL="685800" lvl="1" indent="-203200" algn="l" rtl="0">
              <a:spcBef>
                <a:spcPts val="500"/>
              </a:spcBef>
              <a:spcAft>
                <a:spcPts val="0"/>
              </a:spcAft>
              <a:buSzPts val="2000"/>
              <a:buFont typeface="Helvetica Neue"/>
              <a:buChar char="•"/>
            </a:pPr>
            <a:r>
              <a:rPr lang="en-US" sz="2000"/>
              <a:t>We are outside the firewall!</a:t>
            </a:r>
            <a:endParaRPr sz="2000"/>
          </a:p>
          <a:p>
            <a:pPr marL="685800" lvl="1" indent="-203200" algn="l" rtl="0">
              <a:spcBef>
                <a:spcPts val="500"/>
              </a:spcBef>
              <a:spcAft>
                <a:spcPts val="0"/>
              </a:spcAft>
              <a:buSzPts val="2000"/>
              <a:buFont typeface="Helvetica Neue"/>
              <a:buChar char="•"/>
            </a:pPr>
            <a:r>
              <a:rPr lang="en-US" sz="2000"/>
              <a:t>Valuable resources</a:t>
            </a:r>
            <a:endParaRPr sz="2000"/>
          </a:p>
          <a:p>
            <a:pPr marL="685800" lvl="1" indent="-203200" algn="l" rtl="0">
              <a:spcBef>
                <a:spcPts val="500"/>
              </a:spcBef>
              <a:spcAft>
                <a:spcPts val="0"/>
              </a:spcAft>
              <a:buSzPts val="2000"/>
              <a:buFont typeface="Helvetica Neue"/>
              <a:buChar char="•"/>
            </a:pPr>
            <a:r>
              <a:rPr lang="en-US" sz="2000"/>
              <a:t>Inviting, high-profile target</a:t>
            </a:r>
            <a:endParaRPr sz="2000"/>
          </a:p>
          <a:p>
            <a:pPr marL="685800" lvl="1" indent="-203200" algn="l" rtl="0">
              <a:spcBef>
                <a:spcPts val="500"/>
              </a:spcBef>
              <a:spcAft>
                <a:spcPts val="0"/>
              </a:spcAft>
              <a:buSzPts val="2000"/>
              <a:buFont typeface="Helvetica Neue"/>
              <a:buChar char="•"/>
            </a:pPr>
            <a:r>
              <a:rPr lang="en-US" sz="2000"/>
              <a:t>Lost time investigating/fixing</a:t>
            </a:r>
            <a:endParaRPr sz="2000"/>
          </a:p>
          <a:p>
            <a:pPr marL="685800" lvl="0" indent="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700"/>
          </a:p>
          <a:p>
            <a:pPr marL="228600" lvl="0" indent="-292100" algn="l" rtl="0">
              <a:spcBef>
                <a:spcPts val="1000"/>
              </a:spcBef>
              <a:spcAft>
                <a:spcPts val="0"/>
              </a:spcAft>
              <a:buSzPts val="2800"/>
              <a:buFont typeface="Helvetica Neue"/>
              <a:buChar char="•"/>
            </a:pPr>
            <a:r>
              <a:rPr lang="en-US"/>
              <a:t>Duo</a:t>
            </a:r>
            <a:endParaRPr/>
          </a:p>
          <a:p>
            <a:pPr marL="685800" lvl="1" indent="-241300" algn="l" rtl="0">
              <a:spcBef>
                <a:spcPts val="1000"/>
              </a:spcBef>
              <a:spcAft>
                <a:spcPts val="0"/>
              </a:spcAft>
              <a:buSzPts val="2000"/>
              <a:buFont typeface="Helvetica Neue"/>
              <a:buChar char="•"/>
            </a:pPr>
            <a:r>
              <a:rPr lang="en-US" sz="2000"/>
              <a:t>You will receive a Duo invitation when your RC account is created</a:t>
            </a:r>
            <a:endParaRPr sz="2000"/>
          </a:p>
        </p:txBody>
      </p:sp>
      <p:sp>
        <p:nvSpPr>
          <p:cNvPr id="554" name="Google Shape;554;p4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4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Duo Authentication</a:t>
            </a:r>
            <a:endParaRPr/>
          </a:p>
        </p:txBody>
      </p:sp>
      <p:sp>
        <p:nvSpPr>
          <p:cNvPr id="561" name="Google Shape;561;p4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67479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000"/>
          </a:p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/>
          </a:p>
          <a:p>
            <a:pPr marL="457200" lvl="0" indent="-35560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2000"/>
              <a:buFont typeface="Helvetica Neue"/>
              <a:buAutoNum type="arabicPeriod"/>
            </a:pPr>
            <a:r>
              <a:rPr lang="en-US" sz="2000" b="1"/>
              <a:t>Duo smartphone app (recommended)</a:t>
            </a:r>
            <a:endParaRPr sz="2000" b="1"/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Helvetica Neue"/>
              <a:buAutoNum type="arabicPeriod"/>
            </a:pPr>
            <a:r>
              <a:rPr lang="en-US" sz="2000"/>
              <a:t>Phone Call/Text is an alternatives</a:t>
            </a:r>
            <a:endParaRPr sz="2000"/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Helvetica Neue"/>
              <a:buAutoNum type="arabicPeriod"/>
            </a:pPr>
            <a:r>
              <a:rPr lang="en-US" sz="2000"/>
              <a:t>Physical code generator “token” available for $20</a:t>
            </a:r>
            <a:endParaRPr sz="21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2" name="Google Shape;562;p4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  <p:grpSp>
        <p:nvGrpSpPr>
          <p:cNvPr id="563" name="Google Shape;563;p44"/>
          <p:cNvGrpSpPr/>
          <p:nvPr/>
        </p:nvGrpSpPr>
        <p:grpSpPr>
          <a:xfrm>
            <a:off x="8079162" y="702657"/>
            <a:ext cx="2507828" cy="4994141"/>
            <a:chOff x="6781451" y="510800"/>
            <a:chExt cx="1718750" cy="3725025"/>
          </a:xfrm>
        </p:grpSpPr>
        <p:pic>
          <p:nvPicPr>
            <p:cNvPr id="564" name="Google Shape;564;p4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781451" y="510800"/>
              <a:ext cx="1718750" cy="3725025"/>
            </a:xfrm>
            <a:prstGeom prst="rect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sm" len="sm"/>
              <a:tailEnd type="none" w="sm" len="sm"/>
            </a:ln>
          </p:spPr>
        </p:pic>
        <p:sp>
          <p:nvSpPr>
            <p:cNvPr id="565" name="Google Shape;565;p44"/>
            <p:cNvSpPr/>
            <p:nvPr/>
          </p:nvSpPr>
          <p:spPr>
            <a:xfrm>
              <a:off x="7492275" y="1849775"/>
              <a:ext cx="294900" cy="82500"/>
            </a:xfrm>
            <a:prstGeom prst="rect">
              <a:avLst/>
            </a:prstGeom>
            <a:solidFill>
              <a:srgbClr val="E7E6E6"/>
            </a:solidFill>
            <a:ln w="9525" cap="flat" cmpd="sng">
              <a:solidFill>
                <a:srgbClr val="44546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44"/>
            <p:cNvSpPr/>
            <p:nvPr/>
          </p:nvSpPr>
          <p:spPr>
            <a:xfrm>
              <a:off x="7400000" y="2085575"/>
              <a:ext cx="474900" cy="82500"/>
            </a:xfrm>
            <a:prstGeom prst="rect">
              <a:avLst/>
            </a:prstGeom>
            <a:solidFill>
              <a:srgbClr val="E7E6E6"/>
            </a:solidFill>
            <a:ln w="9525" cap="flat" cmpd="sng">
              <a:solidFill>
                <a:srgbClr val="44546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4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Linux comfort level check</a:t>
            </a:r>
            <a:endParaRPr/>
          </a:p>
        </p:txBody>
      </p:sp>
      <p:sp>
        <p:nvSpPr>
          <p:cNvPr id="573" name="Google Shape;573;p4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77800" lvl="0" indent="-19050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en-US" sz="2400"/>
              <a:t>On a scale from (1-10) </a:t>
            </a:r>
            <a:r>
              <a:rPr lang="en-US" sz="2400" b="1"/>
              <a:t>how familiar/comfortable are you with Linux</a:t>
            </a:r>
            <a:r>
              <a:rPr lang="en-US" sz="2400"/>
              <a:t>?</a:t>
            </a:r>
            <a:endParaRPr sz="2400"/>
          </a:p>
          <a:p>
            <a:pPr marL="520700" lvl="1" indent="-215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Char char="•"/>
            </a:pPr>
            <a:r>
              <a:rPr lang="en-US"/>
              <a:t>The command line</a:t>
            </a:r>
            <a:endParaRPr/>
          </a:p>
          <a:p>
            <a:pPr marL="520700" lvl="1" indent="-215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Char char="•"/>
            </a:pPr>
            <a:r>
              <a:rPr lang="en-US"/>
              <a:t>Basic commands</a:t>
            </a:r>
            <a:endParaRPr/>
          </a:p>
          <a:p>
            <a:pPr marL="520700" lvl="1" indent="-215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Char char="•"/>
            </a:pPr>
            <a:r>
              <a:rPr lang="en-US"/>
              <a:t>Linux filesystem</a:t>
            </a:r>
            <a:endParaRPr/>
          </a:p>
          <a:p>
            <a:pPr marL="520700" lvl="1" indent="-215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Char char="•"/>
            </a:pPr>
            <a:r>
              <a:rPr lang="en-US"/>
              <a:t>Navigating the filesystem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4" name="Google Shape;574;p4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4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Terminal</a:t>
            </a:r>
            <a:endParaRPr/>
          </a:p>
        </p:txBody>
      </p:sp>
      <p:sp>
        <p:nvSpPr>
          <p:cNvPr id="581" name="Google Shape;581;p4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77800" lvl="0" indent="-190500" algn="l" rtl="0">
              <a:spcBef>
                <a:spcPts val="1000"/>
              </a:spcBef>
              <a:spcAft>
                <a:spcPts val="0"/>
              </a:spcAft>
              <a:buSzPts val="2400"/>
              <a:buFont typeface="Helvetica Neue"/>
              <a:buChar char="•"/>
            </a:pPr>
            <a:r>
              <a:rPr lang="en-US" sz="2400" dirty="0"/>
              <a:t>Mac or Linux</a:t>
            </a:r>
            <a:endParaRPr sz="2400" dirty="0"/>
          </a:p>
          <a:p>
            <a:pPr marL="520700" lvl="1" indent="-177800" algn="l" rtl="0">
              <a:spcBef>
                <a:spcPts val="1000"/>
              </a:spcBef>
              <a:spcAft>
                <a:spcPts val="0"/>
              </a:spcAft>
              <a:buSzPts val="1800"/>
              <a:buFont typeface="Helvetica Neue"/>
              <a:buChar char="•"/>
            </a:pPr>
            <a:r>
              <a:rPr lang="en-US" sz="1800" dirty="0"/>
              <a:t>Terminal application</a:t>
            </a:r>
            <a:endParaRPr sz="1800" dirty="0"/>
          </a:p>
          <a:p>
            <a:pPr marL="5207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800" dirty="0"/>
          </a:p>
          <a:p>
            <a:pPr marL="177800" lvl="0" indent="-190500" algn="l" rtl="0">
              <a:spcBef>
                <a:spcPts val="1000"/>
              </a:spcBef>
              <a:spcAft>
                <a:spcPts val="0"/>
              </a:spcAft>
              <a:buSzPts val="2400"/>
              <a:buFont typeface="Helvetica Neue"/>
              <a:buChar char="•"/>
            </a:pPr>
            <a:r>
              <a:rPr lang="en-US" sz="2400" dirty="0"/>
              <a:t>Windows</a:t>
            </a:r>
            <a:endParaRPr sz="2400" dirty="0"/>
          </a:p>
          <a:p>
            <a:pPr marL="520700" lvl="1" indent="-177800" algn="l" rtl="0">
              <a:spcBef>
                <a:spcPts val="1000"/>
              </a:spcBef>
              <a:spcAft>
                <a:spcPts val="0"/>
              </a:spcAft>
              <a:buSzPts val="1800"/>
              <a:buFont typeface="Helvetica Neue"/>
              <a:buChar char="•"/>
            </a:pPr>
            <a:r>
              <a:rPr lang="en-US" sz="1800" dirty="0"/>
              <a:t>PuTTY </a:t>
            </a:r>
          </a:p>
          <a:p>
            <a:pPr marL="520700" lvl="1" indent="-177800" algn="l" rtl="0">
              <a:spcBef>
                <a:spcPts val="1000"/>
              </a:spcBef>
              <a:spcAft>
                <a:spcPts val="0"/>
              </a:spcAft>
              <a:buSzPts val="1800"/>
              <a:buFont typeface="Helvetica Neue"/>
              <a:buChar char="•"/>
            </a:pPr>
            <a:r>
              <a:rPr lang="en-US" sz="1800" dirty="0" err="1"/>
              <a:t>Powershell</a:t>
            </a:r>
            <a:endParaRPr sz="1800" dirty="0"/>
          </a:p>
          <a:p>
            <a:pPr marL="52070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dirty="0"/>
          </a:p>
          <a:p>
            <a:pPr marL="177800" lvl="0" indent="-190500" algn="l" rtl="0">
              <a:spcBef>
                <a:spcPts val="1000"/>
              </a:spcBef>
              <a:spcAft>
                <a:spcPts val="0"/>
              </a:spcAft>
              <a:buSzPts val="2400"/>
              <a:buFont typeface="Helvetica Neue"/>
              <a:buChar char="•"/>
            </a:pPr>
            <a:r>
              <a:rPr lang="en-US" sz="2400" dirty="0"/>
              <a:t>Open OnDemand (</a:t>
            </a:r>
            <a:r>
              <a:rPr lang="en-US" sz="2400" i="1" dirty="0"/>
              <a:t>alternative for CU affiliates</a:t>
            </a:r>
            <a:r>
              <a:rPr lang="en-US" sz="2400" dirty="0"/>
              <a:t>)</a:t>
            </a:r>
            <a:endParaRPr sz="2400" dirty="0"/>
          </a:p>
          <a:p>
            <a:pPr marL="520700" lvl="1" indent="-177800" algn="l" rtl="0">
              <a:spcBef>
                <a:spcPts val="1000"/>
              </a:spcBef>
              <a:spcAft>
                <a:spcPts val="0"/>
              </a:spcAft>
              <a:buSzPts val="1800"/>
              <a:buFont typeface="Helvetica Neue"/>
              <a:buChar char="•"/>
            </a:pPr>
            <a:r>
              <a:rPr lang="en-US" sz="1800" dirty="0"/>
              <a:t>For those less familiar with Linux (</a:t>
            </a:r>
            <a:r>
              <a:rPr lang="en-US" sz="1800" u="sng" dirty="0">
                <a:solidFill>
                  <a:schemeClr val="hlink"/>
                </a:solidFill>
                <a:hlinkClick r:id="rId3"/>
              </a:rPr>
              <a:t>ondemand.rc.colorado.edu/</a:t>
            </a:r>
            <a:r>
              <a:rPr lang="en-US" sz="1800" dirty="0"/>
              <a:t>)</a:t>
            </a:r>
            <a:endParaRPr sz="1800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82" name="Google Shape;582;p4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  <p:pic>
        <p:nvPicPr>
          <p:cNvPr id="583" name="Google Shape;583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96844" y="1530025"/>
            <a:ext cx="4635662" cy="2558200"/>
          </a:xfrm>
          <a:prstGeom prst="rect">
            <a:avLst/>
          </a:prstGeom>
          <a:noFill/>
          <a:ln w="19050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4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Demo: Logging in via Terminal</a:t>
            </a:r>
            <a:endParaRPr/>
          </a:p>
        </p:txBody>
      </p:sp>
      <p:sp>
        <p:nvSpPr>
          <p:cNvPr id="590" name="Google Shape;590;p4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7800" lvl="0" indent="-190500" algn="l" rtl="0"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Char char="•"/>
            </a:pPr>
            <a:r>
              <a:rPr lang="en-US" sz="2400" dirty="0"/>
              <a:t>To login to an RC login node:</a:t>
            </a:r>
            <a:endParaRPr sz="2400" dirty="0"/>
          </a:p>
          <a:p>
            <a:pPr marL="1778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 dirty="0"/>
          </a:p>
          <a:p>
            <a:pPr marL="11430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lang="en-US" sz="25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27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</a:t>
            </a:r>
            <a:r>
              <a:rPr lang="en-US" sz="27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ssh</a:t>
            </a:r>
            <a:r>
              <a:rPr lang="en-US" sz="27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&lt;</a:t>
            </a:r>
            <a:r>
              <a:rPr lang="en-US" sz="2700" dirty="0">
                <a:solidFill>
                  <a:schemeClr val="accent5"/>
                </a:solidFill>
                <a:uFill>
                  <a:noFill/>
                </a:uFill>
                <a:latin typeface="Consolas"/>
                <a:ea typeface="Consolas"/>
                <a:cs typeface="Consolas"/>
                <a:sym typeface="Consola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username&gt;@login.rc.colorado.edu</a:t>
            </a:r>
            <a:endParaRPr sz="27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11430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br>
              <a:rPr lang="en-US" sz="2500" dirty="0"/>
            </a:br>
            <a:r>
              <a:rPr lang="en-US" sz="2400" dirty="0"/>
              <a:t>Supply your </a:t>
            </a:r>
            <a:r>
              <a:rPr lang="en-US" sz="2400" dirty="0" err="1"/>
              <a:t>IdentiKey</a:t>
            </a:r>
            <a:r>
              <a:rPr lang="en-US" sz="2400" dirty="0"/>
              <a:t> password and your Duo app will alert you to confirm the login</a:t>
            </a:r>
          </a:p>
          <a:p>
            <a:pPr marL="11430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lang="en-US" sz="2400" dirty="0"/>
              <a:t>*CU and CSU exclusive</a:t>
            </a:r>
            <a:endParaRPr sz="2400" dirty="0"/>
          </a:p>
          <a:p>
            <a:pPr marL="11430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endParaRPr sz="2400"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endParaRPr sz="2400" dirty="0"/>
          </a:p>
        </p:txBody>
      </p:sp>
      <p:sp>
        <p:nvSpPr>
          <p:cNvPr id="591" name="Google Shape;591;p4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  <p:cxnSp>
        <p:nvCxnSpPr>
          <p:cNvPr id="592" name="Google Shape;592;p47"/>
          <p:cNvCxnSpPr/>
          <p:nvPr/>
        </p:nvCxnSpPr>
        <p:spPr>
          <a:xfrm rot="10800000" flipH="1">
            <a:off x="803407" y="4801642"/>
            <a:ext cx="10585200" cy="9300"/>
          </a:xfrm>
          <a:prstGeom prst="straightConnector1">
            <a:avLst/>
          </a:prstGeom>
          <a:noFill/>
          <a:ln w="9525" cap="flat" cmpd="sng">
            <a:solidFill>
              <a:srgbClr val="44546A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 sz="4200"/>
              <a:t>RMACC Cyber Infrastructure Portal</a:t>
            </a:r>
            <a:endParaRPr sz="4200"/>
          </a:p>
        </p:txBody>
      </p:sp>
      <p:sp>
        <p:nvSpPr>
          <p:cNvPr id="110" name="Google Shape;110;p1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https://ask.cyberinfrastructure.org/c/rmacc/65</a:t>
            </a:r>
            <a:endParaRPr/>
          </a:p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This forum provides opportunity for RMACC members to converse amongst themselves and with the larger, global research computing community.</a:t>
            </a:r>
            <a:endParaRPr/>
          </a:p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The “go to” general Q&amp;A platform for the global research computing community - researchers, facilitators, research software engineers, CI engineers, sys admins and others.</a:t>
            </a:r>
            <a:endParaRPr/>
          </a:p>
        </p:txBody>
      </p:sp>
      <p:pic>
        <p:nvPicPr>
          <p:cNvPr id="111" name="Google Shape;111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26431" y="471632"/>
            <a:ext cx="2558021" cy="11126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4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Demo: logging in with OnDemand</a:t>
            </a:r>
            <a:endParaRPr/>
          </a:p>
        </p:txBody>
      </p:sp>
      <p:sp>
        <p:nvSpPr>
          <p:cNvPr id="599" name="Google Shape;599;p4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dirty="0"/>
              <a:t>CURC Open OnDemand is a browser based, integrated, single access point for all of your HPC resources at CU Research Computing.</a:t>
            </a:r>
            <a:endParaRPr sz="2400" dirty="0"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sz="2400" dirty="0"/>
              <a:t>CU Boulder: Visit</a:t>
            </a:r>
            <a:r>
              <a:rPr lang="en-US" sz="2400" dirty="0">
                <a:uFill>
                  <a:noFill/>
                </a:uFill>
                <a:hlinkClick r:id="rId3"/>
              </a:rPr>
              <a:t> </a:t>
            </a:r>
            <a:r>
              <a:rPr lang="en-US" sz="2400" u="sng" dirty="0">
                <a:solidFill>
                  <a:schemeClr val="hlink"/>
                </a:solidFill>
                <a:hlinkClick r:id="rId3"/>
              </a:rPr>
              <a:t>https://ondemand.rc.colorado.edu</a:t>
            </a:r>
            <a:r>
              <a:rPr lang="en-US" sz="2400" dirty="0"/>
              <a:t>.</a:t>
            </a:r>
          </a:p>
          <a:p>
            <a:pPr indent="-381000">
              <a:buSzPts val="2400"/>
            </a:pPr>
            <a:r>
              <a:rPr lang="en-US" sz="2400" dirty="0"/>
              <a:t>Other RMACC Institutions: Visit </a:t>
            </a:r>
            <a:r>
              <a:rPr lang="en-US" sz="2400" dirty="0">
                <a:hlinkClick r:id="rId4"/>
              </a:rPr>
              <a:t>https://ondemand-rmacc.rc.colorado.edu/</a:t>
            </a:r>
            <a:r>
              <a:rPr lang="en-US" sz="2400" dirty="0"/>
              <a:t> </a:t>
            </a:r>
            <a:endParaRPr sz="2400" dirty="0"/>
          </a:p>
        </p:txBody>
      </p:sp>
      <p:sp>
        <p:nvSpPr>
          <p:cNvPr id="600" name="Google Shape;600;p4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4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Logging In</a:t>
            </a:r>
            <a:endParaRPr/>
          </a:p>
        </p:txBody>
      </p:sp>
      <p:sp>
        <p:nvSpPr>
          <p:cNvPr id="607" name="Google Shape;607;p4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406400" algn="l" rtl="0">
              <a:spcBef>
                <a:spcPts val="800"/>
              </a:spcBef>
              <a:spcAft>
                <a:spcPts val="0"/>
              </a:spcAft>
              <a:buSzPts val="2800"/>
              <a:buFont typeface="Helvetica Neue"/>
              <a:buChar char="•"/>
            </a:pPr>
            <a:r>
              <a:rPr lang="en-US" dirty="0"/>
              <a:t>It’s important to note that you are </a:t>
            </a:r>
            <a:r>
              <a:rPr lang="en-US" b="1" i="1" dirty="0"/>
              <a:t>NOT</a:t>
            </a:r>
            <a:r>
              <a:rPr lang="en-US" dirty="0"/>
              <a:t> logging into any specific resource, Alpine, Blanca, etc.</a:t>
            </a:r>
            <a:endParaRPr dirty="0"/>
          </a:p>
          <a:p>
            <a:pPr marL="17780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406400" algn="l" rtl="0">
              <a:spcBef>
                <a:spcPts val="1000"/>
              </a:spcBef>
              <a:spcAft>
                <a:spcPts val="0"/>
              </a:spcAft>
              <a:buSzPts val="2800"/>
              <a:buFont typeface="Helvetica Neue"/>
              <a:buChar char="•"/>
            </a:pPr>
            <a:r>
              <a:rPr lang="en-US" dirty="0"/>
              <a:t>When you log in, you land on our </a:t>
            </a:r>
            <a:r>
              <a:rPr lang="en-US" b="1" i="1" dirty="0"/>
              <a:t>login nodes</a:t>
            </a:r>
            <a:endParaRPr b="1" i="1" dirty="0"/>
          </a:p>
          <a:p>
            <a:pPr marL="1778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406400" algn="l" rtl="0">
              <a:spcBef>
                <a:spcPts val="1000"/>
              </a:spcBef>
              <a:spcAft>
                <a:spcPts val="0"/>
              </a:spcAft>
              <a:buSzPts val="2800"/>
              <a:buFont typeface="Helvetica Neue"/>
              <a:buChar char="•"/>
            </a:pPr>
            <a:r>
              <a:rPr lang="en-US" dirty="0"/>
              <a:t>From </a:t>
            </a:r>
            <a:r>
              <a:rPr lang="en-US" b="1" i="1" dirty="0"/>
              <a:t>there</a:t>
            </a:r>
            <a:r>
              <a:rPr lang="en-US" dirty="0"/>
              <a:t>, you can access our other resources:</a:t>
            </a:r>
            <a:endParaRPr dirty="0"/>
          </a:p>
          <a:p>
            <a:pPr marL="520700" lvl="1" indent="-177800" algn="l" rtl="0">
              <a:spcBef>
                <a:spcPts val="50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dirty="0"/>
              <a:t>Alpine</a:t>
            </a:r>
            <a:endParaRPr dirty="0"/>
          </a:p>
          <a:p>
            <a:pPr marL="520700" lvl="1" indent="-177800" algn="l" rtl="0">
              <a:spcBef>
                <a:spcPts val="50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dirty="0"/>
              <a:t>Blanca</a:t>
            </a:r>
          </a:p>
          <a:p>
            <a:pPr marL="520700" lvl="1" indent="-177800" algn="l" rtl="0">
              <a:spcBef>
                <a:spcPts val="50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dirty="0" err="1"/>
              <a:t>Petalibrary</a:t>
            </a:r>
            <a:endParaRPr dirty="0"/>
          </a:p>
        </p:txBody>
      </p:sp>
      <p:sp>
        <p:nvSpPr>
          <p:cNvPr id="608" name="Google Shape;608;p4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5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Navigating Research Computing</a:t>
            </a:r>
            <a:endParaRPr/>
          </a:p>
        </p:txBody>
      </p:sp>
      <p:sp>
        <p:nvSpPr>
          <p:cNvPr id="615" name="Google Shape;615;p5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5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  <p:graphicFrame>
        <p:nvGraphicFramePr>
          <p:cNvPr id="622" name="Google Shape;622;p51"/>
          <p:cNvGraphicFramePr/>
          <p:nvPr/>
        </p:nvGraphicFramePr>
        <p:xfrm>
          <a:off x="2445925" y="990580"/>
          <a:ext cx="7751500" cy="1737345"/>
        </p:xfrm>
        <a:graphic>
          <a:graphicData uri="http://schemas.openxmlformats.org/drawingml/2006/table">
            <a:tbl>
              <a:tblPr>
                <a:noFill/>
                <a:tableStyleId>{CE318D51-86EE-4300-AF37-D1893FD06897}</a:tableStyleId>
              </a:tblPr>
              <a:tblGrid>
                <a:gridCol w="3875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75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4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Node</a:t>
                      </a:r>
                      <a:endParaRPr sz="1800" b="1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File System</a:t>
                      </a:r>
                      <a:endParaRPr sz="1800" b="1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80175">
                <a:tc>
                  <a:txBody>
                    <a:bodyPr/>
                    <a:lstStyle/>
                    <a:p>
                      <a:pPr marL="457200" lvl="0" indent="-342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One computing server</a:t>
                      </a:r>
                      <a:endParaRPr sz="180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-342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Physical hardware</a:t>
                      </a:r>
                      <a:endParaRPr sz="180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-342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Work together in parallel</a:t>
                      </a:r>
                      <a:endParaRPr sz="180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342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The basic tree-like layout</a:t>
                      </a:r>
                      <a:endParaRPr sz="180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-342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From most nodes* you have access to </a:t>
                      </a:r>
                      <a:r>
                        <a:rPr lang="en-US" sz="1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most 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file systems</a:t>
                      </a:r>
                      <a:endParaRPr sz="180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623" name="Google Shape;623;p51"/>
          <p:cNvGrpSpPr/>
          <p:nvPr/>
        </p:nvGrpSpPr>
        <p:grpSpPr>
          <a:xfrm>
            <a:off x="1248460" y="3824192"/>
            <a:ext cx="10146435" cy="1971213"/>
            <a:chOff x="1096025" y="3067300"/>
            <a:chExt cx="6589450" cy="1280175"/>
          </a:xfrm>
        </p:grpSpPr>
        <p:sp>
          <p:nvSpPr>
            <p:cNvPr id="624" name="Google Shape;624;p51"/>
            <p:cNvSpPr/>
            <p:nvPr/>
          </p:nvSpPr>
          <p:spPr>
            <a:xfrm>
              <a:off x="1870050" y="3368025"/>
              <a:ext cx="273900" cy="2739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51"/>
            <p:cNvSpPr/>
            <p:nvPr/>
          </p:nvSpPr>
          <p:spPr>
            <a:xfrm>
              <a:off x="2916225" y="3094125"/>
              <a:ext cx="273900" cy="2739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51"/>
            <p:cNvSpPr/>
            <p:nvPr/>
          </p:nvSpPr>
          <p:spPr>
            <a:xfrm>
              <a:off x="3704575" y="3624650"/>
              <a:ext cx="273900" cy="2739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51"/>
            <p:cNvSpPr/>
            <p:nvPr/>
          </p:nvSpPr>
          <p:spPr>
            <a:xfrm>
              <a:off x="2443275" y="4073575"/>
              <a:ext cx="273900" cy="2739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51"/>
            <p:cNvSpPr/>
            <p:nvPr/>
          </p:nvSpPr>
          <p:spPr>
            <a:xfrm>
              <a:off x="1096025" y="3898550"/>
              <a:ext cx="273900" cy="2739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629" name="Google Shape;629;p51"/>
            <p:cNvCxnSpPr>
              <a:stCxn id="628" idx="3"/>
              <a:endCxn id="624" idx="1"/>
            </p:cNvCxnSpPr>
            <p:nvPr/>
          </p:nvCxnSpPr>
          <p:spPr>
            <a:xfrm rot="10800000" flipH="1">
              <a:off x="1369925" y="3505100"/>
              <a:ext cx="500100" cy="5304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0" name="Google Shape;630;p51"/>
            <p:cNvCxnSpPr>
              <a:endCxn id="627" idx="1"/>
            </p:cNvCxnSpPr>
            <p:nvPr/>
          </p:nvCxnSpPr>
          <p:spPr>
            <a:xfrm>
              <a:off x="1369875" y="4035625"/>
              <a:ext cx="1073400" cy="1749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1" name="Google Shape;631;p51"/>
            <p:cNvCxnSpPr>
              <a:stCxn id="624" idx="2"/>
              <a:endCxn id="627" idx="1"/>
            </p:cNvCxnSpPr>
            <p:nvPr/>
          </p:nvCxnSpPr>
          <p:spPr>
            <a:xfrm>
              <a:off x="2007000" y="3641925"/>
              <a:ext cx="436200" cy="5685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2" name="Google Shape;632;p51"/>
            <p:cNvCxnSpPr>
              <a:endCxn id="625" idx="1"/>
            </p:cNvCxnSpPr>
            <p:nvPr/>
          </p:nvCxnSpPr>
          <p:spPr>
            <a:xfrm rot="10800000" flipH="1">
              <a:off x="2144025" y="3231075"/>
              <a:ext cx="772200" cy="2739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3" name="Google Shape;633;p51"/>
            <p:cNvCxnSpPr>
              <a:endCxn id="627" idx="3"/>
            </p:cNvCxnSpPr>
            <p:nvPr/>
          </p:nvCxnSpPr>
          <p:spPr>
            <a:xfrm flipH="1">
              <a:off x="2717175" y="3368125"/>
              <a:ext cx="336000" cy="8424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4" name="Google Shape;634;p51"/>
            <p:cNvCxnSpPr>
              <a:stCxn id="625" idx="3"/>
              <a:endCxn id="626" idx="1"/>
            </p:cNvCxnSpPr>
            <p:nvPr/>
          </p:nvCxnSpPr>
          <p:spPr>
            <a:xfrm>
              <a:off x="3190125" y="3231075"/>
              <a:ext cx="514500" cy="5304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5" name="Google Shape;635;p51"/>
            <p:cNvCxnSpPr>
              <a:stCxn id="627" idx="3"/>
              <a:endCxn id="626" idx="1"/>
            </p:cNvCxnSpPr>
            <p:nvPr/>
          </p:nvCxnSpPr>
          <p:spPr>
            <a:xfrm rot="10800000" flipH="1">
              <a:off x="2717175" y="3761725"/>
              <a:ext cx="987300" cy="4488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636" name="Google Shape;636;p51"/>
            <p:cNvSpPr/>
            <p:nvPr/>
          </p:nvSpPr>
          <p:spPr>
            <a:xfrm>
              <a:off x="6608575" y="3067300"/>
              <a:ext cx="300600" cy="2739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/</a:t>
              </a:r>
              <a:endParaRPr/>
            </a:p>
          </p:txBody>
        </p:sp>
        <p:sp>
          <p:nvSpPr>
            <p:cNvPr id="637" name="Google Shape;637;p51"/>
            <p:cNvSpPr/>
            <p:nvPr/>
          </p:nvSpPr>
          <p:spPr>
            <a:xfrm>
              <a:off x="5544675" y="3504975"/>
              <a:ext cx="394500" cy="2739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d1</a:t>
              </a:r>
              <a:endParaRPr/>
            </a:p>
          </p:txBody>
        </p:sp>
        <p:sp>
          <p:nvSpPr>
            <p:cNvPr id="638" name="Google Shape;638;p51"/>
            <p:cNvSpPr/>
            <p:nvPr/>
          </p:nvSpPr>
          <p:spPr>
            <a:xfrm>
              <a:off x="5362103" y="3958150"/>
              <a:ext cx="336000" cy="2739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f1</a:t>
              </a:r>
              <a:endParaRPr/>
            </a:p>
          </p:txBody>
        </p:sp>
        <p:sp>
          <p:nvSpPr>
            <p:cNvPr id="639" name="Google Shape;639;p51"/>
            <p:cNvSpPr/>
            <p:nvPr/>
          </p:nvSpPr>
          <p:spPr>
            <a:xfrm>
              <a:off x="5963376" y="3958150"/>
              <a:ext cx="336000" cy="2739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f2</a:t>
              </a:r>
              <a:endParaRPr/>
            </a:p>
          </p:txBody>
        </p:sp>
        <p:cxnSp>
          <p:nvCxnSpPr>
            <p:cNvPr id="640" name="Google Shape;640;p51"/>
            <p:cNvCxnSpPr>
              <a:stCxn id="637" idx="0"/>
              <a:endCxn id="636" idx="2"/>
            </p:cNvCxnSpPr>
            <p:nvPr/>
          </p:nvCxnSpPr>
          <p:spPr>
            <a:xfrm rot="-5400000">
              <a:off x="6168525" y="2914575"/>
              <a:ext cx="163800" cy="1017000"/>
            </a:xfrm>
            <a:prstGeom prst="bentConnector3">
              <a:avLst>
                <a:gd name="adj1" fmla="val 49992"/>
              </a:avLst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1" name="Google Shape;641;p51"/>
            <p:cNvCxnSpPr>
              <a:stCxn id="642" idx="0"/>
              <a:endCxn id="636" idx="2"/>
            </p:cNvCxnSpPr>
            <p:nvPr/>
          </p:nvCxnSpPr>
          <p:spPr>
            <a:xfrm rot="-5400000">
              <a:off x="6427950" y="3173925"/>
              <a:ext cx="163800" cy="498300"/>
            </a:xfrm>
            <a:prstGeom prst="bentConnector3">
              <a:avLst>
                <a:gd name="adj1" fmla="val 49992"/>
              </a:avLst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3" name="Google Shape;643;p51"/>
            <p:cNvCxnSpPr>
              <a:stCxn id="644" idx="0"/>
              <a:endCxn id="636" idx="2"/>
            </p:cNvCxnSpPr>
            <p:nvPr/>
          </p:nvCxnSpPr>
          <p:spPr>
            <a:xfrm rot="5400000" flipH="1">
              <a:off x="6700375" y="3399525"/>
              <a:ext cx="163800" cy="47100"/>
            </a:xfrm>
            <a:prstGeom prst="bentConnector3">
              <a:avLst>
                <a:gd name="adj1" fmla="val 49992"/>
              </a:avLst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5" name="Google Shape;645;p51"/>
            <p:cNvCxnSpPr>
              <a:stCxn id="646" idx="0"/>
              <a:endCxn id="636" idx="2"/>
            </p:cNvCxnSpPr>
            <p:nvPr/>
          </p:nvCxnSpPr>
          <p:spPr>
            <a:xfrm rot="5400000" flipH="1">
              <a:off x="7041675" y="3058425"/>
              <a:ext cx="163800" cy="729300"/>
            </a:xfrm>
            <a:prstGeom prst="bentConnector3">
              <a:avLst>
                <a:gd name="adj1" fmla="val 49992"/>
              </a:avLst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7" name="Google Shape;647;p51"/>
            <p:cNvCxnSpPr>
              <a:stCxn id="638" idx="0"/>
              <a:endCxn id="637" idx="2"/>
            </p:cNvCxnSpPr>
            <p:nvPr/>
          </p:nvCxnSpPr>
          <p:spPr>
            <a:xfrm rot="-5400000">
              <a:off x="5546303" y="3762550"/>
              <a:ext cx="179400" cy="211800"/>
            </a:xfrm>
            <a:prstGeom prst="bentConnector3">
              <a:avLst>
                <a:gd name="adj1" fmla="val 49965"/>
              </a:avLst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8" name="Google Shape;648;p51"/>
            <p:cNvCxnSpPr>
              <a:stCxn id="639" idx="0"/>
              <a:endCxn id="637" idx="2"/>
            </p:cNvCxnSpPr>
            <p:nvPr/>
          </p:nvCxnSpPr>
          <p:spPr>
            <a:xfrm rot="5400000" flipH="1">
              <a:off x="5846976" y="3673750"/>
              <a:ext cx="179400" cy="389400"/>
            </a:xfrm>
            <a:prstGeom prst="bentConnector3">
              <a:avLst>
                <a:gd name="adj1" fmla="val 49965"/>
              </a:avLst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642" name="Google Shape;642;p51"/>
            <p:cNvSpPr/>
            <p:nvPr/>
          </p:nvSpPr>
          <p:spPr>
            <a:xfrm>
              <a:off x="6063450" y="3504975"/>
              <a:ext cx="394500" cy="2739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d2</a:t>
              </a:r>
              <a:endParaRPr/>
            </a:p>
          </p:txBody>
        </p:sp>
        <p:sp>
          <p:nvSpPr>
            <p:cNvPr id="644" name="Google Shape;644;p51"/>
            <p:cNvSpPr/>
            <p:nvPr/>
          </p:nvSpPr>
          <p:spPr>
            <a:xfrm>
              <a:off x="6608575" y="3504975"/>
              <a:ext cx="394500" cy="2739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d3</a:t>
              </a:r>
              <a:endParaRPr/>
            </a:p>
          </p:txBody>
        </p:sp>
        <p:sp>
          <p:nvSpPr>
            <p:cNvPr id="646" name="Google Shape;646;p51"/>
            <p:cNvSpPr/>
            <p:nvPr/>
          </p:nvSpPr>
          <p:spPr>
            <a:xfrm>
              <a:off x="7290975" y="3504975"/>
              <a:ext cx="394500" cy="2739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d4</a:t>
              </a:r>
              <a:endParaRPr/>
            </a:p>
          </p:txBody>
        </p:sp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52"/>
          <p:cNvSpPr/>
          <p:nvPr/>
        </p:nvSpPr>
        <p:spPr>
          <a:xfrm rot="5400000" flipH="1">
            <a:off x="8466500" y="2730200"/>
            <a:ext cx="2205000" cy="3945000"/>
          </a:xfrm>
          <a:prstGeom prst="wedgeRoundRectCallout">
            <a:avLst>
              <a:gd name="adj1" fmla="val -9111"/>
              <a:gd name="adj2" fmla="val 69246"/>
              <a:gd name="adj3" fmla="val 0"/>
            </a:avLst>
          </a:prstGeom>
          <a:solidFill>
            <a:srgbClr val="E7E6E6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5" name="Google Shape;655;p5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34</a:t>
            </a:fld>
            <a:endParaRPr/>
          </a:p>
        </p:txBody>
      </p:sp>
      <p:graphicFrame>
        <p:nvGraphicFramePr>
          <p:cNvPr id="656" name="Google Shape;656;p52"/>
          <p:cNvGraphicFramePr/>
          <p:nvPr/>
        </p:nvGraphicFramePr>
        <p:xfrm>
          <a:off x="2445925" y="990580"/>
          <a:ext cx="7751500" cy="1737345"/>
        </p:xfrm>
        <a:graphic>
          <a:graphicData uri="http://schemas.openxmlformats.org/drawingml/2006/table">
            <a:tbl>
              <a:tblPr>
                <a:noFill/>
                <a:tableStyleId>{CE318D51-86EE-4300-AF37-D1893FD06897}</a:tableStyleId>
              </a:tblPr>
              <a:tblGrid>
                <a:gridCol w="3875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75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4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Node</a:t>
                      </a:r>
                      <a:endParaRPr sz="1800" b="1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File System</a:t>
                      </a:r>
                      <a:endParaRPr sz="1800" b="1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80175">
                <a:tc>
                  <a:txBody>
                    <a:bodyPr/>
                    <a:lstStyle/>
                    <a:p>
                      <a:pPr marL="457200" lvl="0" indent="-342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One computing server</a:t>
                      </a:r>
                      <a:endParaRPr sz="180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-342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Physical hardware</a:t>
                      </a:r>
                      <a:endParaRPr sz="180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-342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Work together in parallel</a:t>
                      </a:r>
                      <a:endParaRPr sz="180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342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The basic tree-like layout</a:t>
                      </a:r>
                      <a:endParaRPr sz="180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-342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From most nodes* you have access to </a:t>
                      </a:r>
                      <a:r>
                        <a:rPr lang="en-US" sz="1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most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file systems</a:t>
                      </a:r>
                      <a:endParaRPr sz="180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657" name="Google Shape;657;p52"/>
          <p:cNvGrpSpPr/>
          <p:nvPr/>
        </p:nvGrpSpPr>
        <p:grpSpPr>
          <a:xfrm>
            <a:off x="1248460" y="3824192"/>
            <a:ext cx="10146435" cy="1971213"/>
            <a:chOff x="1096025" y="3067300"/>
            <a:chExt cx="6589450" cy="1280175"/>
          </a:xfrm>
        </p:grpSpPr>
        <p:sp>
          <p:nvSpPr>
            <p:cNvPr id="658" name="Google Shape;658;p52"/>
            <p:cNvSpPr/>
            <p:nvPr/>
          </p:nvSpPr>
          <p:spPr>
            <a:xfrm>
              <a:off x="1870050" y="3368025"/>
              <a:ext cx="273900" cy="2739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52"/>
            <p:cNvSpPr/>
            <p:nvPr/>
          </p:nvSpPr>
          <p:spPr>
            <a:xfrm>
              <a:off x="2916225" y="3094125"/>
              <a:ext cx="273900" cy="2739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52"/>
            <p:cNvSpPr/>
            <p:nvPr/>
          </p:nvSpPr>
          <p:spPr>
            <a:xfrm>
              <a:off x="3704575" y="3624650"/>
              <a:ext cx="273900" cy="2739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52"/>
            <p:cNvSpPr/>
            <p:nvPr/>
          </p:nvSpPr>
          <p:spPr>
            <a:xfrm>
              <a:off x="2443275" y="4073575"/>
              <a:ext cx="273900" cy="2739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52"/>
            <p:cNvSpPr/>
            <p:nvPr/>
          </p:nvSpPr>
          <p:spPr>
            <a:xfrm>
              <a:off x="1096025" y="3898550"/>
              <a:ext cx="273900" cy="2739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663" name="Google Shape;663;p52"/>
            <p:cNvCxnSpPr>
              <a:stCxn id="662" idx="3"/>
              <a:endCxn id="658" idx="1"/>
            </p:cNvCxnSpPr>
            <p:nvPr/>
          </p:nvCxnSpPr>
          <p:spPr>
            <a:xfrm rot="10800000" flipH="1">
              <a:off x="1369925" y="3505100"/>
              <a:ext cx="500100" cy="5304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4" name="Google Shape;664;p52"/>
            <p:cNvCxnSpPr>
              <a:endCxn id="661" idx="1"/>
            </p:cNvCxnSpPr>
            <p:nvPr/>
          </p:nvCxnSpPr>
          <p:spPr>
            <a:xfrm>
              <a:off x="1369875" y="4035625"/>
              <a:ext cx="1073400" cy="1749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5" name="Google Shape;665;p52"/>
            <p:cNvCxnSpPr>
              <a:stCxn id="658" idx="2"/>
              <a:endCxn id="661" idx="1"/>
            </p:cNvCxnSpPr>
            <p:nvPr/>
          </p:nvCxnSpPr>
          <p:spPr>
            <a:xfrm>
              <a:off x="2007000" y="3641925"/>
              <a:ext cx="436200" cy="5685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6" name="Google Shape;666;p52"/>
            <p:cNvCxnSpPr>
              <a:endCxn id="659" idx="1"/>
            </p:cNvCxnSpPr>
            <p:nvPr/>
          </p:nvCxnSpPr>
          <p:spPr>
            <a:xfrm rot="10800000" flipH="1">
              <a:off x="2144025" y="3231075"/>
              <a:ext cx="772200" cy="2739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7" name="Google Shape;667;p52"/>
            <p:cNvCxnSpPr>
              <a:endCxn id="661" idx="3"/>
            </p:cNvCxnSpPr>
            <p:nvPr/>
          </p:nvCxnSpPr>
          <p:spPr>
            <a:xfrm flipH="1">
              <a:off x="2717175" y="3368125"/>
              <a:ext cx="336000" cy="8424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8" name="Google Shape;668;p52"/>
            <p:cNvCxnSpPr>
              <a:stCxn id="659" idx="3"/>
              <a:endCxn id="660" idx="1"/>
            </p:cNvCxnSpPr>
            <p:nvPr/>
          </p:nvCxnSpPr>
          <p:spPr>
            <a:xfrm>
              <a:off x="3190125" y="3231075"/>
              <a:ext cx="514500" cy="5304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9" name="Google Shape;669;p52"/>
            <p:cNvCxnSpPr>
              <a:stCxn id="661" idx="3"/>
              <a:endCxn id="660" idx="1"/>
            </p:cNvCxnSpPr>
            <p:nvPr/>
          </p:nvCxnSpPr>
          <p:spPr>
            <a:xfrm rot="10800000" flipH="1">
              <a:off x="2717175" y="3761725"/>
              <a:ext cx="987300" cy="4488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670" name="Google Shape;670;p52"/>
            <p:cNvSpPr/>
            <p:nvPr/>
          </p:nvSpPr>
          <p:spPr>
            <a:xfrm>
              <a:off x="6608575" y="3067300"/>
              <a:ext cx="300600" cy="2739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/</a:t>
              </a:r>
              <a:endParaRPr/>
            </a:p>
          </p:txBody>
        </p:sp>
        <p:sp>
          <p:nvSpPr>
            <p:cNvPr id="671" name="Google Shape;671;p52"/>
            <p:cNvSpPr/>
            <p:nvPr/>
          </p:nvSpPr>
          <p:spPr>
            <a:xfrm>
              <a:off x="5544675" y="3504975"/>
              <a:ext cx="394500" cy="2739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d1</a:t>
              </a:r>
              <a:endParaRPr/>
            </a:p>
          </p:txBody>
        </p:sp>
        <p:sp>
          <p:nvSpPr>
            <p:cNvPr id="672" name="Google Shape;672;p52"/>
            <p:cNvSpPr/>
            <p:nvPr/>
          </p:nvSpPr>
          <p:spPr>
            <a:xfrm>
              <a:off x="5362103" y="3958150"/>
              <a:ext cx="336000" cy="2739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f1</a:t>
              </a:r>
              <a:endParaRPr/>
            </a:p>
          </p:txBody>
        </p:sp>
        <p:sp>
          <p:nvSpPr>
            <p:cNvPr id="673" name="Google Shape;673;p52"/>
            <p:cNvSpPr/>
            <p:nvPr/>
          </p:nvSpPr>
          <p:spPr>
            <a:xfrm>
              <a:off x="5963376" y="3958150"/>
              <a:ext cx="336000" cy="2739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f2</a:t>
              </a:r>
              <a:endParaRPr/>
            </a:p>
          </p:txBody>
        </p:sp>
        <p:cxnSp>
          <p:nvCxnSpPr>
            <p:cNvPr id="674" name="Google Shape;674;p52"/>
            <p:cNvCxnSpPr>
              <a:stCxn id="671" idx="0"/>
              <a:endCxn id="670" idx="2"/>
            </p:cNvCxnSpPr>
            <p:nvPr/>
          </p:nvCxnSpPr>
          <p:spPr>
            <a:xfrm rot="-5400000">
              <a:off x="6168525" y="2914575"/>
              <a:ext cx="163800" cy="1017000"/>
            </a:xfrm>
            <a:prstGeom prst="bentConnector3">
              <a:avLst>
                <a:gd name="adj1" fmla="val 49992"/>
              </a:avLst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75" name="Google Shape;675;p52"/>
            <p:cNvCxnSpPr>
              <a:stCxn id="676" idx="0"/>
              <a:endCxn id="670" idx="2"/>
            </p:cNvCxnSpPr>
            <p:nvPr/>
          </p:nvCxnSpPr>
          <p:spPr>
            <a:xfrm rot="-5400000">
              <a:off x="6427950" y="3173925"/>
              <a:ext cx="163800" cy="498300"/>
            </a:xfrm>
            <a:prstGeom prst="bentConnector3">
              <a:avLst>
                <a:gd name="adj1" fmla="val 49992"/>
              </a:avLst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77" name="Google Shape;677;p52"/>
            <p:cNvCxnSpPr>
              <a:stCxn id="678" idx="0"/>
              <a:endCxn id="670" idx="2"/>
            </p:cNvCxnSpPr>
            <p:nvPr/>
          </p:nvCxnSpPr>
          <p:spPr>
            <a:xfrm rot="5400000" flipH="1">
              <a:off x="6700375" y="3399525"/>
              <a:ext cx="163800" cy="47100"/>
            </a:xfrm>
            <a:prstGeom prst="bentConnector3">
              <a:avLst>
                <a:gd name="adj1" fmla="val 49992"/>
              </a:avLst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79" name="Google Shape;679;p52"/>
            <p:cNvCxnSpPr>
              <a:stCxn id="680" idx="0"/>
              <a:endCxn id="670" idx="2"/>
            </p:cNvCxnSpPr>
            <p:nvPr/>
          </p:nvCxnSpPr>
          <p:spPr>
            <a:xfrm rot="5400000" flipH="1">
              <a:off x="7041675" y="3058425"/>
              <a:ext cx="163800" cy="729300"/>
            </a:xfrm>
            <a:prstGeom prst="bentConnector3">
              <a:avLst>
                <a:gd name="adj1" fmla="val 49992"/>
              </a:avLst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81" name="Google Shape;681;p52"/>
            <p:cNvCxnSpPr>
              <a:stCxn id="672" idx="0"/>
              <a:endCxn id="671" idx="2"/>
            </p:cNvCxnSpPr>
            <p:nvPr/>
          </p:nvCxnSpPr>
          <p:spPr>
            <a:xfrm rot="-5400000">
              <a:off x="5546303" y="3762550"/>
              <a:ext cx="179400" cy="211800"/>
            </a:xfrm>
            <a:prstGeom prst="bentConnector3">
              <a:avLst>
                <a:gd name="adj1" fmla="val 49965"/>
              </a:avLst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82" name="Google Shape;682;p52"/>
            <p:cNvCxnSpPr>
              <a:stCxn id="673" idx="0"/>
              <a:endCxn id="671" idx="2"/>
            </p:cNvCxnSpPr>
            <p:nvPr/>
          </p:nvCxnSpPr>
          <p:spPr>
            <a:xfrm rot="5400000" flipH="1">
              <a:off x="5846976" y="3673750"/>
              <a:ext cx="179400" cy="389400"/>
            </a:xfrm>
            <a:prstGeom prst="bentConnector3">
              <a:avLst>
                <a:gd name="adj1" fmla="val 49965"/>
              </a:avLst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676" name="Google Shape;676;p52"/>
            <p:cNvSpPr/>
            <p:nvPr/>
          </p:nvSpPr>
          <p:spPr>
            <a:xfrm>
              <a:off x="6063450" y="3504975"/>
              <a:ext cx="394500" cy="2739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d2</a:t>
              </a:r>
              <a:endParaRPr/>
            </a:p>
          </p:txBody>
        </p:sp>
        <p:sp>
          <p:nvSpPr>
            <p:cNvPr id="678" name="Google Shape;678;p52"/>
            <p:cNvSpPr/>
            <p:nvPr/>
          </p:nvSpPr>
          <p:spPr>
            <a:xfrm>
              <a:off x="6608575" y="3504975"/>
              <a:ext cx="394500" cy="2739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d3</a:t>
              </a:r>
              <a:endParaRPr/>
            </a:p>
          </p:txBody>
        </p:sp>
        <p:sp>
          <p:nvSpPr>
            <p:cNvPr id="680" name="Google Shape;680;p52"/>
            <p:cNvSpPr/>
            <p:nvPr/>
          </p:nvSpPr>
          <p:spPr>
            <a:xfrm>
              <a:off x="7290975" y="3504975"/>
              <a:ext cx="394500" cy="2739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d4</a:t>
              </a:r>
              <a:endParaRPr/>
            </a:p>
          </p:txBody>
        </p:sp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5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Node Types</a:t>
            </a:r>
            <a:endParaRPr/>
          </a:p>
        </p:txBody>
      </p:sp>
      <p:sp>
        <p:nvSpPr>
          <p:cNvPr id="689" name="Google Shape;689;p5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35</a:t>
            </a:fld>
            <a:endParaRPr/>
          </a:p>
        </p:txBody>
      </p:sp>
      <p:graphicFrame>
        <p:nvGraphicFramePr>
          <p:cNvPr id="690" name="Google Shape;690;p53"/>
          <p:cNvGraphicFramePr/>
          <p:nvPr>
            <p:extLst>
              <p:ext uri="{D42A27DB-BD31-4B8C-83A1-F6EECF244321}">
                <p14:modId xmlns:p14="http://schemas.microsoft.com/office/powerpoint/2010/main" val="3719456983"/>
              </p:ext>
            </p:extLst>
          </p:nvPr>
        </p:nvGraphicFramePr>
        <p:xfrm>
          <a:off x="991375" y="1690830"/>
          <a:ext cx="10362425" cy="3983625"/>
        </p:xfrm>
        <a:graphic>
          <a:graphicData uri="http://schemas.openxmlformats.org/drawingml/2006/table">
            <a:tbl>
              <a:tblPr>
                <a:noFill/>
                <a:tableStyleId>{CE318D51-86EE-4300-AF37-D1893FD06897}</a:tableStyleId>
              </a:tblPr>
              <a:tblGrid>
                <a:gridCol w="3168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7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266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552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Login</a:t>
                      </a:r>
                      <a:endParaRPr sz="1800" b="1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Compile</a:t>
                      </a:r>
                      <a:endParaRPr sz="1800" b="1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Compute</a:t>
                      </a:r>
                      <a:endParaRPr sz="1800" b="1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40250">
                <a:tc>
                  <a:txBody>
                    <a:bodyPr/>
                    <a:lstStyle/>
                    <a:p>
                      <a:pPr marL="457200" lvl="0" indent="-342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Where you </a:t>
                      </a:r>
                      <a:r>
                        <a:rPr lang="en-US" sz="1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log in to</a:t>
                      </a:r>
                      <a:endParaRPr sz="180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lvl="0" indent="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6AA84F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>
                          <a:solidFill>
                            <a:srgbClr val="6AA84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For editing code, job submission </a:t>
                      </a:r>
                      <a:endParaRPr sz="1800">
                        <a:solidFill>
                          <a:srgbClr val="6AA84F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E06666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>
                          <a:solidFill>
                            <a:srgbClr val="E066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No heavy computation </a:t>
                      </a:r>
                      <a:endParaRPr sz="180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Where you compile code, install packages</a:t>
                      </a:r>
                      <a:endParaRPr sz="1800" dirty="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endParaRPr sz="1800" dirty="0">
                        <a:solidFill>
                          <a:srgbClr val="6AA84F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 dirty="0">
                          <a:solidFill>
                            <a:srgbClr val="6AA84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Explore the Alpine software environment</a:t>
                      </a:r>
                      <a:endParaRPr sz="1800" dirty="0">
                        <a:solidFill>
                          <a:srgbClr val="6AA84F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 dirty="0">
                          <a:solidFill>
                            <a:srgbClr val="6AA84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Edit code, submit jobs</a:t>
                      </a:r>
                      <a:endParaRPr sz="1800" dirty="0">
                        <a:solidFill>
                          <a:srgbClr val="6AA84F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E06666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 dirty="0">
                          <a:solidFill>
                            <a:srgbClr val="E066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No heavy computation</a:t>
                      </a:r>
                      <a:endParaRPr sz="1800" dirty="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Where scheduled jobs run</a:t>
                      </a:r>
                      <a:endParaRPr sz="180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lvl="0" indent="0" algn="l" rtl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>
                          <a:solidFill>
                            <a:srgbClr val="6AA84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Intended for heavy computation</a:t>
                      </a:r>
                      <a:endParaRPr sz="1800">
                        <a:solidFill>
                          <a:srgbClr val="6AA84F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8150">
                <a:tc>
                  <a:txBody>
                    <a:bodyPr/>
                    <a:lstStyle/>
                    <a:p>
                      <a:pPr marL="457200" lvl="0" indent="-2286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Ex. edit job script</a:t>
                      </a:r>
                      <a:endParaRPr sz="180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2286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Ex. Install python libs</a:t>
                      </a:r>
                      <a:endParaRPr sz="180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228600" algn="l" rtl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Ex. Running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Matlab</a:t>
                      </a:r>
                      <a:endParaRPr sz="1800" dirty="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5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Alpine Compile Nodes</a:t>
            </a:r>
            <a:endParaRPr/>
          </a:p>
        </p:txBody>
      </p:sp>
      <p:sp>
        <p:nvSpPr>
          <p:cNvPr id="697" name="Google Shape;697;p5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If you have used Summit in the past, compile nodes work </a:t>
            </a:r>
            <a:r>
              <a:rPr lang="en-US" i="1"/>
              <a:t>slightly </a:t>
            </a:r>
            <a:r>
              <a:rPr lang="en-US"/>
              <a:t>differently:</a:t>
            </a:r>
            <a:endParaRPr/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914400" lvl="1" indent="-342900" algn="l" rtl="0"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Instead of having dedicated hardware (2 nodes) which are oversubscribed for users to </a:t>
            </a:r>
            <a:r>
              <a:rPr lang="en-US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ssh</a:t>
            </a:r>
            <a:r>
              <a:rPr lang="en-US"/>
              <a:t> into</a:t>
            </a:r>
            <a:endParaRPr/>
          </a:p>
          <a:p>
            <a:pPr marL="9144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914400" lvl="1" indent="-342900" algn="l" rtl="0"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Alpine’s </a:t>
            </a:r>
            <a:r>
              <a:rPr lang="en-US" sz="2700" b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acompile</a:t>
            </a:r>
            <a:r>
              <a:rPr lang="en-US"/>
              <a:t> command starts an interactive job which users can compile in which provides the following benefits:</a:t>
            </a:r>
            <a:endParaRPr/>
          </a:p>
          <a:p>
            <a:pPr marL="1371600" lvl="2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Users can request specific resources (i.e. more cores to compile with)</a:t>
            </a:r>
            <a:endParaRPr/>
          </a:p>
          <a:p>
            <a:pPr marL="1371600" lvl="2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Limits dedicated hardware set aside </a:t>
            </a:r>
            <a:endParaRPr/>
          </a:p>
          <a:p>
            <a:pPr marL="1371600" lvl="2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Can’t accidentally run full workflows</a:t>
            </a:r>
            <a:endParaRPr/>
          </a:p>
        </p:txBody>
      </p:sp>
      <p:sp>
        <p:nvSpPr>
          <p:cNvPr id="698" name="Google Shape;698;p5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36</a:t>
            </a:fld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5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Alpine Compile Nodes </a:t>
            </a:r>
            <a:endParaRPr/>
          </a:p>
        </p:txBody>
      </p:sp>
      <p:sp>
        <p:nvSpPr>
          <p:cNvPr id="705" name="Google Shape;705;p5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457200" lvl="0" indent="-342900" algn="l" rtl="0"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en-US" sz="2700" b="1">
                <a:solidFill>
                  <a:schemeClr val="accent5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$ module load slurm/alpine</a:t>
            </a:r>
            <a:endParaRPr/>
          </a:p>
          <a:p>
            <a:pPr marL="457200" lvl="0" indent="-342900" algn="l" rtl="0"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en-US" sz="2700" b="1">
                <a:solidFill>
                  <a:schemeClr val="accent5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$ acompile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starts a job with default: 1 core, 3.74GB RAM, for 60 minutes*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en-US" sz="2700" b="1">
                <a:solidFill>
                  <a:schemeClr val="accent5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$ acompile --help</a:t>
            </a:r>
            <a:endParaRPr/>
          </a:p>
          <a:p>
            <a:pPr marL="9144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--time=&lt;time-limit&gt;				# set minimum runtime</a:t>
            </a:r>
            <a:endParaRPr sz="20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9144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--ntasks=&lt;number-of-cores&gt;		# default 1, max 4</a:t>
            </a:r>
            <a:endParaRPr sz="2000" baseline="-250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9144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--gpu=&lt;nvidia|amdgpu&gt;			# request gpu to compile with</a:t>
            </a:r>
            <a:endParaRPr sz="20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9144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--x11								# enable graphical forwarding</a:t>
            </a:r>
            <a:endParaRPr sz="20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9144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0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800"/>
              <a:t>*only a single </a:t>
            </a:r>
            <a:r>
              <a:rPr lang="en-US" sz="18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acompile</a:t>
            </a:r>
            <a:r>
              <a:rPr lang="en-US" sz="1800"/>
              <a:t> job can be open at a time</a:t>
            </a:r>
            <a:endParaRPr sz="20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06" name="Google Shape;706;p5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37</a:t>
            </a:fld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5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Demo: Exploring Nodes</a:t>
            </a:r>
            <a:endParaRPr/>
          </a:p>
        </p:txBody>
      </p:sp>
      <p:sp>
        <p:nvSpPr>
          <p:cNvPr id="713" name="Google Shape;713;p5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7800" lvl="0" indent="-190500" algn="l" rtl="0"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Char char="•"/>
            </a:pPr>
            <a:r>
              <a:rPr lang="en-US" sz="2400"/>
              <a:t>Once logged in, type:</a:t>
            </a:r>
            <a:endParaRPr sz="2400"/>
          </a:p>
          <a:p>
            <a:pPr marL="11430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lang="en-US" sz="2500">
                <a:solidFill>
                  <a:schemeClr val="accent5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  	</a:t>
            </a:r>
            <a:r>
              <a:rPr lang="en-US" sz="2700" b="1">
                <a:solidFill>
                  <a:schemeClr val="accent5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$ acompile</a:t>
            </a:r>
            <a:endParaRPr sz="2700" b="1">
              <a:solidFill>
                <a:schemeClr val="accent5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45720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2400"/>
              <a:t>To log in to an Alpine compile (or head) node.</a:t>
            </a:r>
            <a:endParaRPr sz="240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2400"/>
          </a:p>
          <a:p>
            <a:pPr marL="457200" lvl="0" indent="-381000" algn="l" rtl="0">
              <a:spcBef>
                <a:spcPts val="80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Once on a compile node, type:</a:t>
            </a:r>
            <a:endParaRPr sz="2400"/>
          </a:p>
          <a:p>
            <a:pPr marL="571500" lvl="0" indent="34290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lang="en-US" sz="2700" b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module avail</a:t>
            </a:r>
            <a:endParaRPr sz="2700" b="1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45720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2400"/>
              <a:t>To list currently available software</a:t>
            </a:r>
            <a:endParaRPr sz="3200"/>
          </a:p>
        </p:txBody>
      </p:sp>
      <p:sp>
        <p:nvSpPr>
          <p:cNvPr id="714" name="Google Shape;714;p5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38</a:t>
            </a:fld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5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Filesystem Structure</a:t>
            </a:r>
            <a:endParaRPr/>
          </a:p>
        </p:txBody>
      </p:sp>
      <p:sp>
        <p:nvSpPr>
          <p:cNvPr id="721" name="Google Shape;721;p5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39</a:t>
            </a:fld>
            <a:endParaRPr/>
          </a:p>
        </p:txBody>
      </p:sp>
      <p:graphicFrame>
        <p:nvGraphicFramePr>
          <p:cNvPr id="722" name="Google Shape;722;p57"/>
          <p:cNvGraphicFramePr/>
          <p:nvPr>
            <p:extLst>
              <p:ext uri="{D42A27DB-BD31-4B8C-83A1-F6EECF244321}">
                <p14:modId xmlns:p14="http://schemas.microsoft.com/office/powerpoint/2010/main" val="2059422188"/>
              </p:ext>
            </p:extLst>
          </p:nvPr>
        </p:nvGraphicFramePr>
        <p:xfrm>
          <a:off x="859125" y="1690830"/>
          <a:ext cx="10515600" cy="4120450"/>
        </p:xfrm>
        <a:graphic>
          <a:graphicData uri="http://schemas.openxmlformats.org/drawingml/2006/table">
            <a:tbl>
              <a:tblPr>
                <a:noFill/>
                <a:tableStyleId>{CE318D51-86EE-4300-AF37-D1893FD06897}</a:tableStyleId>
              </a:tblPr>
              <a:tblGrid>
                <a:gridCol w="24712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683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8798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87981">
                  <a:extLst>
                    <a:ext uri="{9D8B030D-6E8A-4147-A177-3AD203B41FA5}">
                      <a16:colId xmlns:a16="http://schemas.microsoft.com/office/drawing/2014/main" val="1908452994"/>
                    </a:ext>
                  </a:extLst>
                </a:gridCol>
              </a:tblGrid>
              <a:tr h="571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/home (2GB)</a:t>
                      </a:r>
                      <a:endParaRPr sz="1800" b="1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/projects (250GB)</a:t>
                      </a:r>
                      <a:endParaRPr sz="1800" b="1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Scratch (10TB)</a:t>
                      </a:r>
                      <a:endParaRPr sz="1800" b="1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 err="1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PetaLibrary</a:t>
                      </a: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(TBD)</a:t>
                      </a:r>
                      <a:endParaRPr sz="1800" b="1" dirty="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12650">
                <a:tc>
                  <a:txBody>
                    <a:bodyPr/>
                    <a:lstStyle/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>
                          <a:solidFill>
                            <a:srgbClr val="6AA84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Scripts, Code, Small, important files/directories</a:t>
                      </a:r>
                      <a:endParaRPr sz="1800">
                        <a:solidFill>
                          <a:srgbClr val="6AA84F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6AA84F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E06666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E06666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>
                          <a:solidFill>
                            <a:srgbClr val="E066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Not for sharing files or job output</a:t>
                      </a:r>
                      <a:endParaRPr sz="180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>
                          <a:solidFill>
                            <a:srgbClr val="6AA84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Code/files/libraries </a:t>
                      </a:r>
                      <a:endParaRPr sz="1800">
                        <a:solidFill>
                          <a:srgbClr val="6AA84F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>
                          <a:solidFill>
                            <a:srgbClr val="6AA84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Software you are installing </a:t>
                      </a:r>
                      <a:endParaRPr sz="1800">
                        <a:solidFill>
                          <a:srgbClr val="6AA84F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>
                          <a:solidFill>
                            <a:srgbClr val="6AA84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Sharing files</a:t>
                      </a:r>
                      <a:endParaRPr sz="1800">
                        <a:solidFill>
                          <a:srgbClr val="6AA84F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6AA84F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E06666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>
                          <a:solidFill>
                            <a:srgbClr val="E066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Not for job output</a:t>
                      </a:r>
                      <a:endParaRPr sz="180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 dirty="0">
                          <a:solidFill>
                            <a:srgbClr val="6AA84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Output from running jobs</a:t>
                      </a:r>
                      <a:endParaRPr sz="1800" dirty="0">
                        <a:solidFill>
                          <a:srgbClr val="6AA84F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 dirty="0">
                          <a:solidFill>
                            <a:srgbClr val="6AA84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Large files/datasets</a:t>
                      </a:r>
                      <a:endParaRPr sz="1800" dirty="0">
                        <a:solidFill>
                          <a:srgbClr val="6AA84F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 dirty="0">
                          <a:solidFill>
                            <a:srgbClr val="6AA84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Sharing files</a:t>
                      </a:r>
                      <a:endParaRPr sz="1800" dirty="0">
                        <a:solidFill>
                          <a:srgbClr val="6AA84F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 dirty="0">
                          <a:solidFill>
                            <a:srgbClr val="6AA84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Cluster specific</a:t>
                      </a:r>
                      <a:endParaRPr sz="1800" dirty="0">
                        <a:solidFill>
                          <a:srgbClr val="6AA84F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endParaRPr sz="1800" dirty="0">
                        <a:solidFill>
                          <a:srgbClr val="6AA84F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E06666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 dirty="0">
                          <a:solidFill>
                            <a:srgbClr val="E066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Not for long term storage</a:t>
                      </a:r>
                      <a:endParaRPr sz="1200" dirty="0">
                        <a:solidFill>
                          <a:srgbClr val="E06666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E06666"/>
                        </a:buClr>
                        <a:buSzPts val="1800"/>
                        <a:buFont typeface="Helvetica Neue"/>
                        <a:buChar char="●"/>
                      </a:pPr>
                      <a:endParaRPr sz="1200" dirty="0">
                        <a:solidFill>
                          <a:srgbClr val="E06666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6775">
                <a:tc>
                  <a:txBody>
                    <a:bodyPr/>
                    <a:lstStyle/>
                    <a:p>
                      <a:pPr marL="457200" lvl="0" indent="-2286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Ex .bashrc</a:t>
                      </a:r>
                      <a:endParaRPr sz="180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2286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Ex. Shared job scripts</a:t>
                      </a:r>
                      <a:endParaRPr sz="180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2286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Ex. Data</a:t>
                      </a:r>
                      <a:endParaRPr sz="1800" dirty="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2286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endParaRPr sz="1800" dirty="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Learning Goals</a:t>
            </a:r>
            <a:endParaRPr/>
          </a:p>
        </p:txBody>
      </p:sp>
      <p:sp>
        <p:nvSpPr>
          <p:cNvPr id="125" name="Google Shape;125;p1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064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800"/>
              <a:buFont typeface="Helvetica Neue"/>
              <a:buAutoNum type="arabicPeriod"/>
            </a:pPr>
            <a:r>
              <a:rPr lang="en-US" dirty="0"/>
              <a:t>Understand Basic CURC Resources &amp; the Alpine cluster</a:t>
            </a:r>
            <a:endParaRPr dirty="0"/>
          </a:p>
          <a:p>
            <a:pPr marL="457200" lvl="0" indent="-4064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800"/>
              <a:buFont typeface="Helvetica Neue"/>
              <a:buAutoNum type="arabicPeriod"/>
            </a:pPr>
            <a:r>
              <a:rPr lang="en-US" dirty="0"/>
              <a:t>Getting an account &amp; logging in</a:t>
            </a:r>
            <a:endParaRPr dirty="0"/>
          </a:p>
          <a:p>
            <a:pPr marL="457200" lvl="0" indent="-4064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800"/>
              <a:buFont typeface="Helvetica Neue"/>
              <a:buAutoNum type="arabicPeriod"/>
            </a:pPr>
            <a:r>
              <a:rPr lang="en-US" dirty="0"/>
              <a:t>Navigate the RC system</a:t>
            </a:r>
            <a:endParaRPr dirty="0">
              <a:highlight>
                <a:srgbClr val="F4CCCC"/>
              </a:highlight>
            </a:endParaRPr>
          </a:p>
          <a:p>
            <a:pPr marL="457200" lvl="0" indent="-4064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800"/>
              <a:buFont typeface="Helvetica Neue"/>
              <a:buAutoNum type="arabicPeriod"/>
            </a:pPr>
            <a:r>
              <a:rPr lang="en-US" dirty="0"/>
              <a:t>Running a job</a:t>
            </a:r>
            <a:endParaRPr dirty="0"/>
          </a:p>
          <a:p>
            <a:pPr marL="457200" lvl="0" indent="-4064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800"/>
              <a:buFont typeface="Helvetica Neue"/>
              <a:buAutoNum type="arabicPeriod"/>
            </a:pPr>
            <a:r>
              <a:rPr lang="en-US" dirty="0"/>
              <a:t>Help!</a:t>
            </a:r>
            <a:endParaRPr dirty="0"/>
          </a:p>
        </p:txBody>
      </p:sp>
      <p:sp>
        <p:nvSpPr>
          <p:cNvPr id="126" name="Google Shape;126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5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Exploring the Filesystem</a:t>
            </a:r>
            <a:endParaRPr dirty="0"/>
          </a:p>
        </p:txBody>
      </p:sp>
      <p:sp>
        <p:nvSpPr>
          <p:cNvPr id="729" name="Google Shape;729;p5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77800" lvl="0" indent="-190500" algn="l" rtl="0"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Char char="•"/>
            </a:pPr>
            <a:r>
              <a:rPr lang="en-US" sz="2400"/>
              <a:t>Once logged in use the following commands to navigate to your different workspaces</a:t>
            </a:r>
            <a:endParaRPr sz="2400"/>
          </a:p>
          <a:p>
            <a:pPr marL="0" lvl="0" indent="45720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marL="0" lvl="0" indent="45720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lang="en-US" sz="2300" b="1">
                <a:solidFill>
                  <a:schemeClr val="accent5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$ cd  /home/&lt;user&gt;</a:t>
            </a:r>
            <a:endParaRPr sz="2300" b="1">
              <a:solidFill>
                <a:schemeClr val="accent5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11430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lang="en-US" sz="2300" b="1">
                <a:solidFill>
                  <a:schemeClr val="accent5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	$ cd  /projects/&lt;user&gt;</a:t>
            </a:r>
            <a:endParaRPr sz="2300" b="1">
              <a:solidFill>
                <a:schemeClr val="accent5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11430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lang="en-US" sz="2300" b="1">
                <a:solidFill>
                  <a:schemeClr val="accent5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	$ cd  /scratch/alpine/&lt;user&gt;</a:t>
            </a:r>
            <a:endParaRPr sz="2300" b="1">
              <a:solidFill>
                <a:schemeClr val="accent5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11430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endParaRPr sz="2300" b="1">
              <a:solidFill>
                <a:schemeClr val="lt1"/>
              </a:solidFill>
              <a:highlight>
                <a:srgbClr val="404040"/>
              </a:highlight>
              <a:latin typeface="Courier"/>
              <a:ea typeface="Courier"/>
              <a:cs typeface="Courier"/>
              <a:sym typeface="Courier"/>
            </a:endParaRPr>
          </a:p>
          <a:p>
            <a:pPr marL="11430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30" name="Google Shape;730;p5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40</a:t>
            </a:fld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5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Using RC Resources</a:t>
            </a:r>
            <a:endParaRPr/>
          </a:p>
        </p:txBody>
      </p:sp>
      <p:sp>
        <p:nvSpPr>
          <p:cNvPr id="737" name="Google Shape;737;p5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400"/>
              <a:buFont typeface="Helvetica Neue"/>
              <a:buChar char="●"/>
            </a:pPr>
            <a:r>
              <a:rPr lang="en-US" sz="2400"/>
              <a:t>We have:</a:t>
            </a:r>
            <a:endParaRPr sz="2400"/>
          </a:p>
          <a:p>
            <a:pPr marL="520700" lvl="1" indent="-1905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000"/>
              <a:buFont typeface="Helvetica Neue"/>
              <a:buChar char="○"/>
            </a:pPr>
            <a:r>
              <a:rPr lang="en-US" sz="2000"/>
              <a:t>Logged in</a:t>
            </a:r>
            <a:endParaRPr sz="2000"/>
          </a:p>
          <a:p>
            <a:pPr marL="520700" lvl="1" indent="-1905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000"/>
              <a:buFont typeface="Helvetica Neue"/>
              <a:buChar char="○"/>
            </a:pPr>
            <a:r>
              <a:rPr lang="en-US" sz="2000"/>
              <a:t>Explored nodes</a:t>
            </a:r>
            <a:endParaRPr sz="2000"/>
          </a:p>
          <a:p>
            <a:pPr marL="520700" lvl="1" indent="-1905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000"/>
              <a:buFont typeface="Helvetica Neue"/>
              <a:buChar char="○"/>
            </a:pPr>
            <a:r>
              <a:rPr lang="en-US" sz="2000"/>
              <a:t>Explored filesystem</a:t>
            </a:r>
            <a:endParaRPr sz="2000"/>
          </a:p>
          <a:p>
            <a:pPr marL="5207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/>
          </a:p>
          <a:p>
            <a:pPr marL="457200" lvl="0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400"/>
              <a:buFont typeface="Helvetica Neue"/>
              <a:buChar char="●"/>
            </a:pPr>
            <a:r>
              <a:rPr lang="en-US" sz="2400"/>
              <a:t>How do we actually </a:t>
            </a:r>
            <a:r>
              <a:rPr lang="en-US" sz="2400" i="1"/>
              <a:t>use</a:t>
            </a:r>
            <a:r>
              <a:rPr lang="en-US" sz="2400"/>
              <a:t> the computing resources?</a:t>
            </a:r>
            <a:endParaRPr sz="2400"/>
          </a:p>
        </p:txBody>
      </p:sp>
      <p:sp>
        <p:nvSpPr>
          <p:cNvPr id="738" name="Google Shape;738;p5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41</a:t>
            </a:fld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p6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Running a Job</a:t>
            </a:r>
            <a:endParaRPr/>
          </a:p>
        </p:txBody>
      </p:sp>
      <p:sp>
        <p:nvSpPr>
          <p:cNvPr id="745" name="Google Shape;745;p6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42</a:t>
            </a:fld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6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Jobs</a:t>
            </a:r>
            <a:endParaRPr/>
          </a:p>
        </p:txBody>
      </p:sp>
      <p:sp>
        <p:nvSpPr>
          <p:cNvPr id="752" name="Google Shape;752;p6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2400"/>
              <a:t>What is a “</a:t>
            </a:r>
            <a:r>
              <a:rPr lang="en-US" sz="2400" b="1" i="1"/>
              <a:t>job</a:t>
            </a:r>
            <a:r>
              <a:rPr lang="en-US" sz="2400"/>
              <a:t>”?</a:t>
            </a:r>
            <a:endParaRPr sz="2400"/>
          </a:p>
          <a:p>
            <a:pPr marL="1143000" lvl="2" indent="-266700" algn="l" rtl="0">
              <a:spcBef>
                <a:spcPts val="400"/>
              </a:spcBef>
              <a:spcAft>
                <a:spcPts val="0"/>
              </a:spcAft>
              <a:buSzPts val="2400"/>
              <a:buFont typeface="Helvetica Neue"/>
              <a:buChar char="•"/>
            </a:pPr>
            <a:r>
              <a:rPr lang="en-US" sz="2200"/>
              <a:t>Work for the cluster to perform on</a:t>
            </a:r>
            <a:endParaRPr sz="2200"/>
          </a:p>
          <a:p>
            <a:pPr marL="1143000" lvl="2" indent="-266700" algn="l" rtl="0">
              <a:spcBef>
                <a:spcPts val="400"/>
              </a:spcBef>
              <a:spcAft>
                <a:spcPts val="0"/>
              </a:spcAft>
              <a:buSzPts val="2400"/>
              <a:buFont typeface="Helvetica Neue"/>
              <a:buChar char="•"/>
            </a:pPr>
            <a:r>
              <a:rPr lang="en-US" sz="2200"/>
              <a:t>Has a unique ID</a:t>
            </a:r>
            <a:endParaRPr sz="2200"/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sz="2400"/>
          </a:p>
          <a:p>
            <a:pPr marL="457200" lvl="0" indent="-381000" algn="l" rtl="0">
              <a:spcBef>
                <a:spcPts val="500"/>
              </a:spcBef>
              <a:spcAft>
                <a:spcPts val="0"/>
              </a:spcAft>
              <a:buSzPts val="2400"/>
              <a:buFont typeface="Helvetica Neue"/>
              <a:buAutoNum type="arabicPeriod"/>
            </a:pPr>
            <a:r>
              <a:rPr lang="en-US" sz="2400" b="1"/>
              <a:t>Batch jobs</a:t>
            </a:r>
            <a:endParaRPr sz="2400" b="1"/>
          </a:p>
          <a:p>
            <a:pPr marL="914400" lvl="1" indent="-368300" algn="l" rtl="0">
              <a:spcBef>
                <a:spcPts val="500"/>
              </a:spcBef>
              <a:spcAft>
                <a:spcPts val="0"/>
              </a:spcAft>
              <a:buSzPts val="2200"/>
              <a:buFont typeface="Helvetica Neue"/>
              <a:buChar char="•"/>
            </a:pPr>
            <a:r>
              <a:rPr lang="en-US" sz="2200"/>
              <a:t>Submit job script which will be executed when resources are available</a:t>
            </a:r>
            <a:endParaRPr sz="2200"/>
          </a:p>
          <a:p>
            <a:pPr marL="1143000" lvl="2" indent="-215900" algn="l" rtl="0">
              <a:spcBef>
                <a:spcPts val="500"/>
              </a:spcBef>
              <a:spcAft>
                <a:spcPts val="0"/>
              </a:spcAft>
              <a:buSzPts val="2400"/>
              <a:buFont typeface="Helvetica Neue"/>
              <a:buChar char="•"/>
            </a:pPr>
            <a:r>
              <a:rPr lang="en-US" sz="2200"/>
              <a:t>Create script containing information about the job</a:t>
            </a:r>
            <a:endParaRPr sz="2200"/>
          </a:p>
          <a:p>
            <a:pPr marL="1143000" lvl="2" indent="-215900" algn="l" rtl="0">
              <a:spcBef>
                <a:spcPts val="500"/>
              </a:spcBef>
              <a:spcAft>
                <a:spcPts val="0"/>
              </a:spcAft>
              <a:buSzPts val="2400"/>
              <a:buFont typeface="Helvetica Neue"/>
              <a:buChar char="•"/>
            </a:pPr>
            <a:r>
              <a:rPr lang="en-US" sz="2200"/>
              <a:t>Submit the job file to a queue</a:t>
            </a:r>
            <a:endParaRPr sz="2400"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Font typeface="Helvetica Neue"/>
              <a:buAutoNum type="arabicPeriod"/>
            </a:pPr>
            <a:r>
              <a:rPr lang="en-US" sz="2400" b="1"/>
              <a:t>Interactive jobs</a:t>
            </a:r>
            <a:endParaRPr sz="2400" b="1"/>
          </a:p>
          <a:p>
            <a:pPr marL="914400" lvl="1" indent="-368300" algn="l" rtl="0">
              <a:spcBef>
                <a:spcPts val="500"/>
              </a:spcBef>
              <a:spcAft>
                <a:spcPts val="0"/>
              </a:spcAft>
              <a:buSzPts val="2200"/>
              <a:buFont typeface="Helvetica Neue"/>
              <a:buChar char="•"/>
            </a:pPr>
            <a:r>
              <a:rPr lang="en-US" sz="2200"/>
              <a:t>Work interactively at the command line of a compute node</a:t>
            </a:r>
            <a:endParaRPr sz="2800"/>
          </a:p>
        </p:txBody>
      </p:sp>
      <p:sp>
        <p:nvSpPr>
          <p:cNvPr id="753" name="Google Shape;753;p6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43</a:t>
            </a:fld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p6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Job Scheduling </a:t>
            </a:r>
            <a:endParaRPr/>
          </a:p>
        </p:txBody>
      </p:sp>
      <p:sp>
        <p:nvSpPr>
          <p:cNvPr id="760" name="Google Shape;760;p6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CURC Clusters are shared resources, jobs are: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Submitted to a queue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When the required resources become available, the scheduler determines which set of nodes to use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Executes your job</a:t>
            </a:r>
            <a:endParaRPr/>
          </a:p>
        </p:txBody>
      </p:sp>
      <p:sp>
        <p:nvSpPr>
          <p:cNvPr id="761" name="Google Shape;761;p6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44</a:t>
            </a:fld>
            <a:endParaRPr/>
          </a:p>
        </p:txBody>
      </p:sp>
      <p:grpSp>
        <p:nvGrpSpPr>
          <p:cNvPr id="762" name="Google Shape;762;p62"/>
          <p:cNvGrpSpPr/>
          <p:nvPr/>
        </p:nvGrpSpPr>
        <p:grpSpPr>
          <a:xfrm>
            <a:off x="4528460" y="3483107"/>
            <a:ext cx="6825334" cy="2417242"/>
            <a:chOff x="823900" y="1572549"/>
            <a:chExt cx="7191375" cy="2971775"/>
          </a:xfrm>
        </p:grpSpPr>
        <p:pic>
          <p:nvPicPr>
            <p:cNvPr id="763" name="Google Shape;763;p6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23900" y="2260348"/>
              <a:ext cx="1383025" cy="13830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64" name="Google Shape;764;p62"/>
            <p:cNvSpPr/>
            <p:nvPr/>
          </p:nvSpPr>
          <p:spPr>
            <a:xfrm>
              <a:off x="3822075" y="2636712"/>
              <a:ext cx="1328100" cy="630300"/>
            </a:xfrm>
            <a:prstGeom prst="roundRect">
              <a:avLst>
                <a:gd name="adj" fmla="val 16667"/>
              </a:avLst>
            </a:prstGeom>
            <a:solidFill>
              <a:srgbClr val="EEEEEE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00" dirty="0"/>
                <a:t>Management </a:t>
              </a:r>
              <a:endParaRPr sz="1300" dirty="0"/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00" dirty="0"/>
                <a:t>service</a:t>
              </a:r>
              <a:endParaRPr sz="1300" dirty="0"/>
            </a:p>
          </p:txBody>
        </p:sp>
        <p:sp>
          <p:nvSpPr>
            <p:cNvPr id="765" name="Google Shape;765;p62"/>
            <p:cNvSpPr/>
            <p:nvPr/>
          </p:nvSpPr>
          <p:spPr>
            <a:xfrm>
              <a:off x="6687175" y="3690937"/>
              <a:ext cx="1328100" cy="630300"/>
            </a:xfrm>
            <a:prstGeom prst="roundRect">
              <a:avLst>
                <a:gd name="adj" fmla="val 16667"/>
              </a:avLst>
            </a:prstGeom>
            <a:solidFill>
              <a:srgbClr val="EEEEEE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Storage</a:t>
              </a:r>
              <a:endParaRPr/>
            </a:p>
          </p:txBody>
        </p:sp>
        <p:sp>
          <p:nvSpPr>
            <p:cNvPr id="766" name="Google Shape;766;p62"/>
            <p:cNvSpPr/>
            <p:nvPr/>
          </p:nvSpPr>
          <p:spPr>
            <a:xfrm>
              <a:off x="6687175" y="1630062"/>
              <a:ext cx="1328100" cy="630300"/>
            </a:xfrm>
            <a:prstGeom prst="roundRect">
              <a:avLst>
                <a:gd name="adj" fmla="val 16667"/>
              </a:avLst>
            </a:prstGeom>
            <a:solidFill>
              <a:srgbClr val="EEEEEE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Computer</a:t>
              </a:r>
              <a:endParaRPr/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Hardware</a:t>
              </a:r>
              <a:endParaRPr/>
            </a:p>
          </p:txBody>
        </p:sp>
        <p:cxnSp>
          <p:nvCxnSpPr>
            <p:cNvPr id="767" name="Google Shape;767;p62"/>
            <p:cNvCxnSpPr/>
            <p:nvPr/>
          </p:nvCxnSpPr>
          <p:spPr>
            <a:xfrm>
              <a:off x="2268700" y="2825900"/>
              <a:ext cx="1200000" cy="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768" name="Google Shape;768;p62"/>
            <p:cNvCxnSpPr/>
            <p:nvPr/>
          </p:nvCxnSpPr>
          <p:spPr>
            <a:xfrm rot="10800000">
              <a:off x="2276350" y="3208050"/>
              <a:ext cx="1184700" cy="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769" name="Google Shape;769;p62"/>
            <p:cNvCxnSpPr/>
            <p:nvPr/>
          </p:nvCxnSpPr>
          <p:spPr>
            <a:xfrm rot="10800000" flipH="1">
              <a:off x="5394625" y="2054050"/>
              <a:ext cx="1070100" cy="5808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70" name="Google Shape;770;p62"/>
            <p:cNvCxnSpPr/>
            <p:nvPr/>
          </p:nvCxnSpPr>
          <p:spPr>
            <a:xfrm>
              <a:off x="5371700" y="3376175"/>
              <a:ext cx="1192200" cy="4815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71" name="Google Shape;771;p62"/>
            <p:cNvCxnSpPr/>
            <p:nvPr/>
          </p:nvCxnSpPr>
          <p:spPr>
            <a:xfrm>
              <a:off x="7305300" y="2436125"/>
              <a:ext cx="0" cy="11157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772" name="Google Shape;772;p62"/>
            <p:cNvSpPr txBox="1"/>
            <p:nvPr/>
          </p:nvSpPr>
          <p:spPr>
            <a:xfrm>
              <a:off x="2289550" y="2270425"/>
              <a:ext cx="1158300" cy="492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Submit Job</a:t>
              </a:r>
              <a:endParaRPr/>
            </a:p>
          </p:txBody>
        </p:sp>
        <p:sp>
          <p:nvSpPr>
            <p:cNvPr id="773" name="Google Shape;773;p62"/>
            <p:cNvSpPr txBox="1"/>
            <p:nvPr/>
          </p:nvSpPr>
          <p:spPr>
            <a:xfrm>
              <a:off x="2333650" y="3416825"/>
              <a:ext cx="1158300" cy="47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00"/>
                <a:t>Get Results</a:t>
              </a:r>
              <a:endParaRPr sz="1300"/>
            </a:p>
          </p:txBody>
        </p:sp>
        <p:pic>
          <p:nvPicPr>
            <p:cNvPr id="774" name="Google Shape;774;p6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641225" y="3948624"/>
              <a:ext cx="481500" cy="481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75" name="Google Shape;775;p6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771900" y="4062824"/>
              <a:ext cx="481500" cy="481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76" name="Google Shape;776;p6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808050" y="1633649"/>
              <a:ext cx="481500" cy="481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77" name="Google Shape;777;p6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153100" y="1572549"/>
              <a:ext cx="481500" cy="4815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p6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SLURM</a:t>
            </a:r>
            <a:endParaRPr/>
          </a:p>
        </p:txBody>
      </p:sp>
      <p:sp>
        <p:nvSpPr>
          <p:cNvPr id="784" name="Google Shape;784;p6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b="1"/>
              <a:t>S</a:t>
            </a:r>
            <a:r>
              <a:rPr lang="en-US"/>
              <a:t>imple </a:t>
            </a:r>
            <a:r>
              <a:rPr lang="en-US" b="1"/>
              <a:t>L</a:t>
            </a:r>
            <a:r>
              <a:rPr lang="en-US"/>
              <a:t>inux </a:t>
            </a:r>
            <a:r>
              <a:rPr lang="en-US" b="1"/>
              <a:t>U</a:t>
            </a:r>
            <a:r>
              <a:rPr lang="en-US"/>
              <a:t>tility for </a:t>
            </a:r>
            <a:r>
              <a:rPr lang="en-US" b="1"/>
              <a:t>R</a:t>
            </a:r>
            <a:r>
              <a:rPr lang="en-US"/>
              <a:t>esource </a:t>
            </a:r>
            <a:r>
              <a:rPr lang="en-US" b="1"/>
              <a:t>M</a:t>
            </a:r>
            <a:r>
              <a:rPr lang="en-US"/>
              <a:t>anagement</a:t>
            </a:r>
            <a:endParaRPr/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457200" marR="4445" lvl="0" indent="-381000" algn="just" rtl="0">
              <a:lnSpc>
                <a:spcPct val="89700"/>
              </a:lnSpc>
              <a:spcBef>
                <a:spcPts val="394"/>
              </a:spcBef>
              <a:spcAft>
                <a:spcPts val="0"/>
              </a:spcAft>
              <a:buClr>
                <a:srgbClr val="2F2B20"/>
              </a:buClr>
              <a:buSzPts val="2400"/>
              <a:buChar char="•"/>
            </a:pPr>
            <a:r>
              <a:rPr lang="en-US" sz="2200">
                <a:solidFill>
                  <a:srgbClr val="2F2B20"/>
                </a:solidFill>
              </a:rPr>
              <a:t>Through SLURM users can:</a:t>
            </a:r>
            <a:endParaRPr sz="2200">
              <a:solidFill>
                <a:srgbClr val="2F2B20"/>
              </a:solidFill>
            </a:endParaRPr>
          </a:p>
          <a:p>
            <a:pPr marL="914400" marR="4445" lvl="1" indent="-368300" algn="just" rtl="0">
              <a:lnSpc>
                <a:spcPct val="89700"/>
              </a:lnSpc>
              <a:spcBef>
                <a:spcPts val="0"/>
              </a:spcBef>
              <a:spcAft>
                <a:spcPts val="0"/>
              </a:spcAft>
              <a:buClr>
                <a:srgbClr val="2F2B20"/>
              </a:buClr>
              <a:buSzPts val="2200"/>
              <a:buChar char="•"/>
            </a:pPr>
            <a:r>
              <a:rPr lang="en-US" sz="2200">
                <a:solidFill>
                  <a:srgbClr val="2F2B20"/>
                </a:solidFill>
              </a:rPr>
              <a:t>Schedule jobs on specific compute resources</a:t>
            </a:r>
            <a:endParaRPr sz="2200">
              <a:solidFill>
                <a:srgbClr val="2F2B20"/>
              </a:solidFill>
            </a:endParaRPr>
          </a:p>
          <a:p>
            <a:pPr marL="914400" marR="4445" lvl="1" indent="-368300" algn="just" rtl="0">
              <a:lnSpc>
                <a:spcPct val="89700"/>
              </a:lnSpc>
              <a:spcBef>
                <a:spcPts val="0"/>
              </a:spcBef>
              <a:spcAft>
                <a:spcPts val="0"/>
              </a:spcAft>
              <a:buClr>
                <a:srgbClr val="2F2B20"/>
              </a:buClr>
              <a:buSzPts val="2200"/>
              <a:buChar char="•"/>
            </a:pPr>
            <a:r>
              <a:rPr lang="en-US" sz="2200">
                <a:solidFill>
                  <a:srgbClr val="2F2B20"/>
                </a:solidFill>
              </a:rPr>
              <a:t>Run jobs interactively or hands off</a:t>
            </a:r>
            <a:endParaRPr sz="2200">
              <a:solidFill>
                <a:srgbClr val="2F2B20"/>
              </a:solidFill>
            </a:endParaRPr>
          </a:p>
          <a:p>
            <a:pPr marL="914400" marR="4445" lvl="1" indent="-368300" algn="just" rtl="0">
              <a:lnSpc>
                <a:spcPct val="89700"/>
              </a:lnSpc>
              <a:spcBef>
                <a:spcPts val="0"/>
              </a:spcBef>
              <a:spcAft>
                <a:spcPts val="0"/>
              </a:spcAft>
              <a:buClr>
                <a:srgbClr val="2F2B20"/>
              </a:buClr>
              <a:buSzPts val="2200"/>
              <a:buChar char="•"/>
            </a:pPr>
            <a:r>
              <a:rPr lang="en-US" sz="2200">
                <a:solidFill>
                  <a:srgbClr val="2F2B20"/>
                </a:solidFill>
              </a:rPr>
              <a:t>Query job statistics</a:t>
            </a:r>
            <a:endParaRPr sz="2200">
              <a:solidFill>
                <a:srgbClr val="2F2B20"/>
              </a:solidFill>
            </a:endParaRPr>
          </a:p>
        </p:txBody>
      </p:sp>
      <p:sp>
        <p:nvSpPr>
          <p:cNvPr id="785" name="Google Shape;785;p6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45</a:t>
            </a:fld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6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Your first job</a:t>
            </a:r>
            <a:endParaRPr/>
          </a:p>
        </p:txBody>
      </p:sp>
      <p:sp>
        <p:nvSpPr>
          <p:cNvPr id="791" name="Google Shape;791;p64"/>
          <p:cNvSpPr txBox="1">
            <a:spLocks noGrp="1"/>
          </p:cNvSpPr>
          <p:nvPr>
            <p:ph type="body" idx="1"/>
          </p:nvPr>
        </p:nvSpPr>
        <p:spPr>
          <a:xfrm>
            <a:off x="415600" y="2146233"/>
            <a:ext cx="4689900" cy="3556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609600" lvl="0" indent="-48260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Where to write it?</a:t>
            </a:r>
            <a:endParaRPr/>
          </a:p>
          <a:p>
            <a:pPr marL="609600" lvl="0" indent="-48260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rgbClr val="666666"/>
              </a:buClr>
              <a:buSzPts val="2800"/>
              <a:buChar char="•"/>
            </a:pPr>
            <a:r>
              <a:rPr lang="en-US">
                <a:solidFill>
                  <a:srgbClr val="666666"/>
                </a:solidFill>
              </a:rPr>
              <a:t>How to write it?</a:t>
            </a:r>
            <a:endParaRPr>
              <a:solidFill>
                <a:srgbClr val="666666"/>
              </a:solidFill>
            </a:endParaRPr>
          </a:p>
          <a:p>
            <a:pPr marL="609600" lvl="0" indent="-48260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rgbClr val="666666"/>
              </a:buClr>
              <a:buSzPts val="2800"/>
              <a:buChar char="•"/>
            </a:pPr>
            <a:r>
              <a:rPr lang="en-US">
                <a:solidFill>
                  <a:srgbClr val="666666"/>
                </a:solidFill>
              </a:rPr>
              <a:t>How to run it?</a:t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792" name="Google Shape;792;p64"/>
          <p:cNvSpPr txBox="1">
            <a:spLocks noGrp="1"/>
          </p:cNvSpPr>
          <p:nvPr>
            <p:ph type="ftr" idx="4294967295"/>
          </p:nvPr>
        </p:nvSpPr>
        <p:spPr>
          <a:xfrm>
            <a:off x="4122303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New User Seminar</a:t>
            </a:r>
            <a:endParaRPr/>
          </a:p>
        </p:txBody>
      </p:sp>
      <p:sp>
        <p:nvSpPr>
          <p:cNvPr id="793" name="Google Shape;793;p6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46</a:t>
            </a:fld>
            <a:endParaRPr/>
          </a:p>
        </p:txBody>
      </p:sp>
      <p:cxnSp>
        <p:nvCxnSpPr>
          <p:cNvPr id="794" name="Google Shape;794;p64"/>
          <p:cNvCxnSpPr>
            <a:endCxn id="795" idx="1"/>
          </p:cNvCxnSpPr>
          <p:nvPr/>
        </p:nvCxnSpPr>
        <p:spPr>
          <a:xfrm>
            <a:off x="4806556" y="3314682"/>
            <a:ext cx="3865200" cy="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96" name="Google Shape;796;p64"/>
          <p:cNvGrpSpPr/>
          <p:nvPr/>
        </p:nvGrpSpPr>
        <p:grpSpPr>
          <a:xfrm>
            <a:off x="4806520" y="1266783"/>
            <a:ext cx="6504237" cy="4095798"/>
            <a:chOff x="3408875" y="2518313"/>
            <a:chExt cx="4878300" cy="3071925"/>
          </a:xfrm>
        </p:grpSpPr>
        <p:cxnSp>
          <p:nvCxnSpPr>
            <p:cNvPr id="797" name="Google Shape;797;p64"/>
            <p:cNvCxnSpPr>
              <a:endCxn id="798" idx="1"/>
            </p:cNvCxnSpPr>
            <p:nvPr/>
          </p:nvCxnSpPr>
          <p:spPr>
            <a:xfrm rot="10800000" flipH="1">
              <a:off x="3409075" y="2833463"/>
              <a:ext cx="3142200" cy="1220700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9" name="Google Shape;799;p64"/>
            <p:cNvCxnSpPr>
              <a:endCxn id="800" idx="1"/>
            </p:cNvCxnSpPr>
            <p:nvPr/>
          </p:nvCxnSpPr>
          <p:spPr>
            <a:xfrm>
              <a:off x="3408875" y="4054388"/>
              <a:ext cx="3149100" cy="1220700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798" name="Google Shape;798;p64"/>
            <p:cNvSpPr/>
            <p:nvPr/>
          </p:nvSpPr>
          <p:spPr>
            <a:xfrm>
              <a:off x="6551275" y="2518313"/>
              <a:ext cx="1729200" cy="630300"/>
            </a:xfrm>
            <a:prstGeom prst="roundRect">
              <a:avLst>
                <a:gd name="adj" fmla="val 16667"/>
              </a:avLst>
            </a:prstGeom>
            <a:solidFill>
              <a:srgbClr val="EEEEEE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/>
                <a:t>/home/&lt;user&gt;</a:t>
              </a:r>
              <a:endParaRPr sz="2400"/>
            </a:p>
          </p:txBody>
        </p:sp>
        <p:sp>
          <p:nvSpPr>
            <p:cNvPr id="795" name="Google Shape;795;p64"/>
            <p:cNvSpPr/>
            <p:nvPr/>
          </p:nvSpPr>
          <p:spPr>
            <a:xfrm>
              <a:off x="6307875" y="3739125"/>
              <a:ext cx="1926000" cy="630300"/>
            </a:xfrm>
            <a:prstGeom prst="roundRect">
              <a:avLst>
                <a:gd name="adj" fmla="val 16667"/>
              </a:avLst>
            </a:prstGeom>
            <a:solidFill>
              <a:srgbClr val="EEEEEE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/>
                <a:t>/projects/&lt;user&gt;</a:t>
              </a:r>
              <a:endParaRPr sz="2400"/>
            </a:p>
          </p:txBody>
        </p:sp>
        <p:sp>
          <p:nvSpPr>
            <p:cNvPr id="800" name="Google Shape;800;p64"/>
            <p:cNvSpPr/>
            <p:nvPr/>
          </p:nvSpPr>
          <p:spPr>
            <a:xfrm>
              <a:off x="6557975" y="4959938"/>
              <a:ext cx="1729200" cy="630300"/>
            </a:xfrm>
            <a:prstGeom prst="roundRect">
              <a:avLst>
                <a:gd name="adj" fmla="val 16667"/>
              </a:avLst>
            </a:prstGeom>
            <a:solidFill>
              <a:srgbClr val="EEEEEE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/>
                <a:t>Scratch space</a:t>
              </a:r>
              <a:endParaRPr sz="2400"/>
            </a:p>
          </p:txBody>
        </p:sp>
      </p:grp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p6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Job Script: 3 main parts</a:t>
            </a:r>
            <a:endParaRPr/>
          </a:p>
        </p:txBody>
      </p:sp>
      <p:sp>
        <p:nvSpPr>
          <p:cNvPr id="807" name="Google Shape;807;p6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66003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61950" algn="l" rtl="0">
              <a:spcBef>
                <a:spcPts val="800"/>
              </a:spcBef>
              <a:spcAft>
                <a:spcPts val="0"/>
              </a:spcAft>
              <a:buSzPts val="2100"/>
              <a:buFont typeface="Helvetica Neue"/>
              <a:buAutoNum type="arabicPeriod"/>
            </a:pPr>
            <a:r>
              <a:rPr lang="en-US" sz="2100"/>
              <a:t>Directives</a:t>
            </a:r>
            <a:endParaRPr sz="2100"/>
          </a:p>
          <a:p>
            <a:pPr marL="914400" lvl="1" indent="-342900" algn="l" rtl="0">
              <a:spcBef>
                <a:spcPts val="400"/>
              </a:spcBef>
              <a:spcAft>
                <a:spcPts val="0"/>
              </a:spcAft>
              <a:buSzPts val="1800"/>
              <a:buFont typeface="Helvetica Neue"/>
              <a:buChar char="•"/>
            </a:pPr>
            <a:r>
              <a:rPr lang="en-US" sz="1800"/>
              <a:t>Specify resource requirements</a:t>
            </a:r>
            <a:endParaRPr sz="1800"/>
          </a:p>
          <a:p>
            <a:pPr marL="91440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100"/>
          </a:p>
          <a:p>
            <a:pPr marL="457200" lvl="0" indent="-361950" algn="l" rtl="0">
              <a:spcBef>
                <a:spcPts val="800"/>
              </a:spcBef>
              <a:spcAft>
                <a:spcPts val="0"/>
              </a:spcAft>
              <a:buSzPts val="2100"/>
              <a:buFont typeface="Helvetica Neue"/>
              <a:buAutoNum type="arabicPeriod"/>
            </a:pPr>
            <a:r>
              <a:rPr lang="en-US" sz="2100"/>
              <a:t>Software</a:t>
            </a:r>
            <a:endParaRPr sz="2100"/>
          </a:p>
          <a:p>
            <a:pPr marL="914400" lvl="1" indent="-342900" algn="l" rtl="0">
              <a:spcBef>
                <a:spcPts val="400"/>
              </a:spcBef>
              <a:spcAft>
                <a:spcPts val="0"/>
              </a:spcAft>
              <a:buSzPts val="1800"/>
              <a:buFont typeface="Helvetica Neue"/>
              <a:buChar char="•"/>
            </a:pPr>
            <a:r>
              <a:rPr lang="en-US" sz="1800"/>
              <a:t>Because jobs run on a different node than from where you submitted…</a:t>
            </a:r>
            <a:endParaRPr sz="1800"/>
          </a:p>
          <a:p>
            <a:pPr marL="914400" lvl="1" indent="-342900" algn="l" rtl="0">
              <a:spcBef>
                <a:spcPts val="400"/>
              </a:spcBef>
              <a:spcAft>
                <a:spcPts val="0"/>
              </a:spcAft>
              <a:buSzPts val="1800"/>
              <a:buFont typeface="Helvetica Neue"/>
              <a:buChar char="•"/>
            </a:pPr>
            <a:r>
              <a:rPr lang="en-US" sz="1800"/>
              <a:t>…software that is needed must be loaded via the job script</a:t>
            </a:r>
            <a:endParaRPr sz="1800"/>
          </a:p>
          <a:p>
            <a:pPr marL="91440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100"/>
          </a:p>
          <a:p>
            <a:pPr marL="457200" lvl="0" indent="-361950" algn="l" rtl="0">
              <a:spcBef>
                <a:spcPts val="800"/>
              </a:spcBef>
              <a:spcAft>
                <a:spcPts val="0"/>
              </a:spcAft>
              <a:buSzPts val="2100"/>
              <a:buFont typeface="Helvetica Neue"/>
              <a:buAutoNum type="arabicPeriod"/>
            </a:pPr>
            <a:r>
              <a:rPr lang="en-US" sz="2100"/>
              <a:t>User scripting</a:t>
            </a:r>
            <a:endParaRPr sz="2100"/>
          </a:p>
          <a:p>
            <a:pPr marL="914400" lvl="1" indent="-342900" algn="l" rtl="0">
              <a:spcBef>
                <a:spcPts val="400"/>
              </a:spcBef>
              <a:spcAft>
                <a:spcPts val="0"/>
              </a:spcAft>
              <a:buSzPts val="1800"/>
              <a:buFont typeface="Helvetica Neue"/>
              <a:buChar char="•"/>
            </a:pPr>
            <a:r>
              <a:rPr lang="en-US" sz="1800"/>
              <a:t>the actual user scripting that will execute when the job runs</a:t>
            </a:r>
            <a:endParaRPr sz="18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8" name="Google Shape;808;p6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47</a:t>
            </a:fld>
            <a:endParaRPr/>
          </a:p>
        </p:txBody>
      </p:sp>
      <p:sp>
        <p:nvSpPr>
          <p:cNvPr id="809" name="Google Shape;809;p65"/>
          <p:cNvSpPr txBox="1"/>
          <p:nvPr/>
        </p:nvSpPr>
        <p:spPr>
          <a:xfrm>
            <a:off x="7810775" y="2437700"/>
            <a:ext cx="3858600" cy="2339700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#!/bin/bash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## Directives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#SBATCH --&lt;resource&gt;=&lt;amount&gt;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## Software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module purge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## User Scripting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hostname # example bash command 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p6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Slurm Options (directives)</a:t>
            </a:r>
            <a:endParaRPr/>
          </a:p>
        </p:txBody>
      </p:sp>
      <p:sp>
        <p:nvSpPr>
          <p:cNvPr id="816" name="Google Shape;816;p6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14277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3"/>
              <a:buFont typeface="Arial"/>
              <a:buNone/>
            </a:pPr>
            <a:r>
              <a:rPr lang="en-US" sz="1629" dirty="0">
                <a:latin typeface="Courier New"/>
                <a:ea typeface="Courier New"/>
                <a:cs typeface="Courier New"/>
                <a:sym typeface="Courier New"/>
              </a:rPr>
              <a:t>#SBATCH &lt;options&gt;     </a:t>
            </a:r>
            <a:r>
              <a:rPr lang="en-US" sz="1629" dirty="0" err="1">
                <a:latin typeface="Courier New"/>
                <a:ea typeface="Courier New"/>
                <a:cs typeface="Courier New"/>
                <a:sym typeface="Courier New"/>
              </a:rPr>
              <a:t>sbatch</a:t>
            </a:r>
            <a:r>
              <a:rPr lang="en-US" sz="1629" dirty="0">
                <a:latin typeface="Courier New"/>
                <a:ea typeface="Courier New"/>
                <a:cs typeface="Courier New"/>
                <a:sym typeface="Courier New"/>
              </a:rPr>
              <a:t> &lt;options&gt;</a:t>
            </a:r>
            <a:endParaRPr sz="1629" dirty="0">
              <a:latin typeface="Arial"/>
              <a:ea typeface="Arial"/>
              <a:cs typeface="Arial"/>
              <a:sym typeface="Arial"/>
            </a:endParaRPr>
          </a:p>
          <a:p>
            <a:pPr marL="114277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23"/>
              <a:buFont typeface="Arial"/>
              <a:buNone/>
            </a:pPr>
            <a:endParaRPr sz="1629" dirty="0">
              <a:latin typeface="Arial"/>
              <a:ea typeface="Arial"/>
              <a:cs typeface="Arial"/>
              <a:sym typeface="Arial"/>
            </a:endParaRPr>
          </a:p>
          <a:p>
            <a:pPr marL="228600" lvl="0" indent="-233838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1678"/>
              <a:buFont typeface="Arial"/>
              <a:buChar char="•"/>
            </a:pPr>
            <a:r>
              <a:rPr lang="en-US" sz="1677" dirty="0">
                <a:latin typeface="Arial"/>
                <a:ea typeface="Arial"/>
                <a:cs typeface="Arial"/>
                <a:sym typeface="Arial"/>
              </a:rPr>
              <a:t>Allocation:			</a:t>
            </a:r>
            <a:r>
              <a:rPr lang="en-US" sz="1677" dirty="0">
                <a:latin typeface="Courier"/>
                <a:ea typeface="Courier"/>
                <a:cs typeface="Courier"/>
                <a:sym typeface="Courier"/>
              </a:rPr>
              <a:t>--account=&lt;</a:t>
            </a:r>
            <a:r>
              <a:rPr lang="en-US" sz="1677" dirty="0" err="1">
                <a:latin typeface="Courier"/>
                <a:ea typeface="Courier"/>
                <a:cs typeface="Courier"/>
                <a:sym typeface="Courier"/>
              </a:rPr>
              <a:t>account_no</a:t>
            </a:r>
            <a:r>
              <a:rPr lang="en-US" sz="1677" dirty="0">
                <a:latin typeface="Courier"/>
                <a:ea typeface="Courier"/>
                <a:cs typeface="Courier"/>
                <a:sym typeface="Courier"/>
              </a:rPr>
              <a:t>&gt;</a:t>
            </a:r>
            <a:endParaRPr sz="1629" dirty="0">
              <a:latin typeface="Arial"/>
              <a:ea typeface="Arial"/>
              <a:cs typeface="Arial"/>
              <a:sym typeface="Arial"/>
            </a:endParaRPr>
          </a:p>
          <a:p>
            <a:pPr marL="228600" lvl="0" indent="-233838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1678"/>
              <a:buFont typeface="Arial"/>
              <a:buChar char="•"/>
            </a:pPr>
            <a:r>
              <a:rPr lang="en-US" sz="1677" dirty="0">
                <a:latin typeface="Arial"/>
                <a:ea typeface="Arial"/>
                <a:cs typeface="Arial"/>
                <a:sym typeface="Arial"/>
              </a:rPr>
              <a:t>Partition:			</a:t>
            </a:r>
            <a:r>
              <a:rPr lang="en-US" sz="1677" dirty="0">
                <a:latin typeface="Courier"/>
                <a:ea typeface="Courier"/>
                <a:cs typeface="Courier"/>
                <a:sym typeface="Courier"/>
              </a:rPr>
              <a:t>--partition=&lt;</a:t>
            </a:r>
            <a:r>
              <a:rPr lang="en-US" sz="1677" dirty="0" err="1">
                <a:latin typeface="Courier"/>
                <a:ea typeface="Courier"/>
                <a:cs typeface="Courier"/>
                <a:sym typeface="Courier"/>
              </a:rPr>
              <a:t>partition_name</a:t>
            </a:r>
            <a:r>
              <a:rPr lang="en-US" sz="1677" dirty="0">
                <a:latin typeface="Courier"/>
                <a:ea typeface="Courier"/>
                <a:cs typeface="Courier"/>
                <a:sym typeface="Courier"/>
              </a:rPr>
              <a:t>&gt;</a:t>
            </a:r>
            <a:endParaRPr sz="1629" dirty="0">
              <a:latin typeface="Arial"/>
              <a:ea typeface="Arial"/>
              <a:cs typeface="Arial"/>
              <a:sym typeface="Arial"/>
            </a:endParaRPr>
          </a:p>
          <a:p>
            <a:pPr marL="228600" lvl="0" indent="-233838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1678"/>
              <a:buFont typeface="Arial"/>
              <a:buChar char="•"/>
            </a:pPr>
            <a:r>
              <a:rPr lang="en-US" sz="1677" dirty="0">
                <a:latin typeface="Arial"/>
                <a:ea typeface="Arial"/>
                <a:cs typeface="Arial"/>
                <a:sym typeface="Arial"/>
              </a:rPr>
              <a:t>Sending emails:		</a:t>
            </a:r>
            <a:r>
              <a:rPr lang="en-US" sz="1677" dirty="0">
                <a:latin typeface="Courier"/>
                <a:ea typeface="Courier"/>
                <a:cs typeface="Courier"/>
                <a:sym typeface="Courier"/>
              </a:rPr>
              <a:t>--mail-type=&lt;type&gt;</a:t>
            </a:r>
            <a:endParaRPr sz="1629" dirty="0">
              <a:latin typeface="Arial"/>
              <a:ea typeface="Arial"/>
              <a:cs typeface="Arial"/>
              <a:sym typeface="Arial"/>
            </a:endParaRPr>
          </a:p>
          <a:p>
            <a:pPr marL="228600" lvl="0" indent="-233838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1678"/>
              <a:buFont typeface="Arial"/>
              <a:buChar char="•"/>
            </a:pPr>
            <a:r>
              <a:rPr lang="en-US" sz="1677" dirty="0">
                <a:latin typeface="Arial"/>
                <a:ea typeface="Arial"/>
                <a:cs typeface="Arial"/>
                <a:sym typeface="Arial"/>
              </a:rPr>
              <a:t>Output file:			</a:t>
            </a:r>
            <a:r>
              <a:rPr lang="en-US" sz="1677" dirty="0">
                <a:latin typeface="Courier"/>
                <a:ea typeface="Courier"/>
                <a:cs typeface="Courier"/>
                <a:sym typeface="Courier"/>
              </a:rPr>
              <a:t>--output=&lt;file name&gt; (%j gives you job id)</a:t>
            </a:r>
            <a:endParaRPr sz="1629" dirty="0">
              <a:latin typeface="Arial"/>
              <a:ea typeface="Arial"/>
              <a:cs typeface="Arial"/>
              <a:sym typeface="Arial"/>
            </a:endParaRPr>
          </a:p>
          <a:p>
            <a:pPr marL="228600" lvl="0" indent="-233838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1678"/>
              <a:buFont typeface="Arial"/>
              <a:buChar char="•"/>
            </a:pPr>
            <a:r>
              <a:rPr lang="en-US" sz="1677" dirty="0">
                <a:latin typeface="Arial"/>
                <a:ea typeface="Arial"/>
                <a:cs typeface="Arial"/>
                <a:sym typeface="Arial"/>
              </a:rPr>
              <a:t>Number of nodes:	</a:t>
            </a:r>
            <a:r>
              <a:rPr lang="en-US" sz="1677" dirty="0">
                <a:latin typeface="Courier"/>
                <a:ea typeface="Courier"/>
                <a:cs typeface="Courier"/>
                <a:sym typeface="Courier"/>
              </a:rPr>
              <a:t>--nodes=&lt;nodes&gt;</a:t>
            </a:r>
            <a:endParaRPr sz="1629" dirty="0">
              <a:latin typeface="Arial"/>
              <a:ea typeface="Arial"/>
              <a:cs typeface="Arial"/>
              <a:sym typeface="Arial"/>
            </a:endParaRPr>
          </a:p>
          <a:p>
            <a:pPr marL="228600" lvl="0" indent="-233838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1678"/>
              <a:buFont typeface="Arial"/>
              <a:buChar char="•"/>
            </a:pPr>
            <a:r>
              <a:rPr lang="en-US" sz="1677" dirty="0"/>
              <a:t>Number of tasks:   	</a:t>
            </a:r>
            <a:r>
              <a:rPr lang="en-US" sz="1677" dirty="0">
                <a:latin typeface="Courier"/>
                <a:ea typeface="Courier"/>
                <a:cs typeface="Courier"/>
                <a:sym typeface="Courier"/>
              </a:rPr>
              <a:t>--</a:t>
            </a:r>
            <a:r>
              <a:rPr lang="en-US" sz="1677" dirty="0" err="1">
                <a:latin typeface="Courier"/>
                <a:ea typeface="Courier"/>
                <a:cs typeface="Courier"/>
                <a:sym typeface="Courier"/>
              </a:rPr>
              <a:t>ntasks</a:t>
            </a:r>
            <a:r>
              <a:rPr lang="en-US" sz="1677" dirty="0">
                <a:latin typeface="Courier"/>
                <a:ea typeface="Courier"/>
                <a:cs typeface="Courier"/>
                <a:sym typeface="Courier"/>
              </a:rPr>
              <a:t>=&lt;processes&gt;</a:t>
            </a:r>
            <a:endParaRPr sz="1677" dirty="0">
              <a:latin typeface="Courier"/>
              <a:ea typeface="Courier"/>
              <a:cs typeface="Courier"/>
              <a:sym typeface="Courier"/>
            </a:endParaRPr>
          </a:p>
          <a:p>
            <a:pPr marL="228600" lvl="0" indent="-233838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1678"/>
              <a:buFont typeface="Arial"/>
              <a:buChar char="•"/>
            </a:pPr>
            <a:r>
              <a:rPr lang="en-US" sz="1677" dirty="0">
                <a:latin typeface="Arial"/>
                <a:ea typeface="Arial"/>
                <a:cs typeface="Arial"/>
                <a:sym typeface="Arial"/>
              </a:rPr>
              <a:t>Quality of service:	</a:t>
            </a:r>
            <a:r>
              <a:rPr lang="en-US" sz="1677" dirty="0">
                <a:latin typeface="Courier"/>
                <a:ea typeface="Courier"/>
                <a:cs typeface="Courier"/>
                <a:sym typeface="Courier"/>
              </a:rPr>
              <a:t>--</a:t>
            </a:r>
            <a:r>
              <a:rPr lang="en-US" sz="1677" dirty="0" err="1">
                <a:latin typeface="Courier"/>
                <a:ea typeface="Courier"/>
                <a:cs typeface="Courier"/>
                <a:sym typeface="Courier"/>
              </a:rPr>
              <a:t>qos</a:t>
            </a:r>
            <a:r>
              <a:rPr lang="en-US" sz="1677" dirty="0">
                <a:latin typeface="Courier"/>
                <a:ea typeface="Courier"/>
                <a:cs typeface="Courier"/>
                <a:sym typeface="Courier"/>
              </a:rPr>
              <a:t>=&lt;</a:t>
            </a:r>
            <a:r>
              <a:rPr lang="en-US" sz="1677" dirty="0" err="1">
                <a:latin typeface="Courier"/>
                <a:ea typeface="Courier"/>
                <a:cs typeface="Courier"/>
                <a:sym typeface="Courier"/>
              </a:rPr>
              <a:t>qos</a:t>
            </a:r>
            <a:r>
              <a:rPr lang="en-US" sz="1677" dirty="0">
                <a:latin typeface="Courier"/>
                <a:ea typeface="Courier"/>
                <a:cs typeface="Courier"/>
                <a:sym typeface="Courier"/>
              </a:rPr>
              <a:t>&gt;</a:t>
            </a:r>
            <a:endParaRPr sz="1629" dirty="0">
              <a:latin typeface="Arial"/>
              <a:ea typeface="Arial"/>
              <a:cs typeface="Arial"/>
              <a:sym typeface="Arial"/>
            </a:endParaRPr>
          </a:p>
          <a:p>
            <a:pPr marL="228600" lvl="0" indent="-233838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1678"/>
              <a:buFont typeface="Arial"/>
              <a:buChar char="•"/>
            </a:pPr>
            <a:r>
              <a:rPr lang="en-US" sz="1677" dirty="0">
                <a:latin typeface="Arial"/>
                <a:ea typeface="Arial"/>
                <a:cs typeface="Arial"/>
                <a:sym typeface="Arial"/>
              </a:rPr>
              <a:t>Reservation:		</a:t>
            </a:r>
            <a:r>
              <a:rPr lang="en-US" sz="1677" dirty="0">
                <a:latin typeface="Courier"/>
                <a:ea typeface="Courier"/>
                <a:cs typeface="Courier"/>
                <a:sym typeface="Courier"/>
              </a:rPr>
              <a:t>--reservation=&lt;name&gt;</a:t>
            </a:r>
            <a:endParaRPr sz="1629" dirty="0">
              <a:latin typeface="Arial"/>
              <a:ea typeface="Arial"/>
              <a:cs typeface="Arial"/>
              <a:sym typeface="Arial"/>
            </a:endParaRPr>
          </a:p>
          <a:p>
            <a:pPr marL="228600" lvl="0" indent="-233838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1678"/>
              <a:buFont typeface="Arial"/>
              <a:buChar char="•"/>
            </a:pPr>
            <a:r>
              <a:rPr lang="en-US" sz="1677" dirty="0">
                <a:latin typeface="Arial"/>
                <a:ea typeface="Arial"/>
                <a:cs typeface="Arial"/>
                <a:sym typeface="Arial"/>
              </a:rPr>
              <a:t>Wall time:			</a:t>
            </a:r>
            <a:r>
              <a:rPr lang="en-US" sz="1677" dirty="0">
                <a:latin typeface="Courier"/>
                <a:ea typeface="Courier"/>
                <a:cs typeface="Courier"/>
                <a:sym typeface="Courier"/>
              </a:rPr>
              <a:t>--time=&lt;wall time&gt;</a:t>
            </a:r>
            <a:endParaRPr sz="1629" dirty="0">
              <a:latin typeface="Arial"/>
              <a:ea typeface="Arial"/>
              <a:cs typeface="Arial"/>
              <a:sym typeface="Arial"/>
            </a:endParaRPr>
          </a:p>
          <a:p>
            <a:pPr marL="228600" lvl="0" indent="-233838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1678"/>
              <a:buFont typeface="Arial"/>
              <a:buChar char="•"/>
            </a:pPr>
            <a:r>
              <a:rPr lang="en-US" sz="1677" dirty="0">
                <a:latin typeface="Arial"/>
                <a:ea typeface="Arial"/>
                <a:cs typeface="Arial"/>
                <a:sym typeface="Arial"/>
              </a:rPr>
              <a:t>Job Name:			</a:t>
            </a:r>
            <a:r>
              <a:rPr lang="en-US" sz="1677" dirty="0">
                <a:latin typeface="Courier"/>
                <a:ea typeface="Courier"/>
                <a:cs typeface="Courier"/>
                <a:sym typeface="Courier"/>
              </a:rPr>
              <a:t>--job-name=&lt;jobname&gt;    ...etc...</a:t>
            </a:r>
            <a:endParaRPr sz="1677" dirty="0">
              <a:latin typeface="Courier"/>
              <a:ea typeface="Courier"/>
              <a:cs typeface="Courier"/>
              <a:sym typeface="Courier"/>
            </a:endParaRPr>
          </a:p>
          <a:p>
            <a:pPr marL="228600" lvl="0" indent="-148272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23"/>
              <a:buFont typeface="Arial"/>
              <a:buNone/>
            </a:pPr>
            <a:endParaRPr sz="1392" dirty="0"/>
          </a:p>
          <a:p>
            <a:pPr marL="228600" lvl="0" indent="-236696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1393"/>
              <a:buFont typeface="Arial"/>
              <a:buChar char="•"/>
            </a:pPr>
            <a:r>
              <a:rPr lang="en-US" sz="1392" dirty="0"/>
              <a:t>FYI:  You do NOT actually type &lt;&gt; above – this designates something specific you as a user must enter about your job</a:t>
            </a:r>
            <a:endParaRPr sz="1297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523"/>
              <a:buNone/>
            </a:pPr>
            <a:endParaRPr sz="1629" dirty="0"/>
          </a:p>
        </p:txBody>
      </p:sp>
      <p:sp>
        <p:nvSpPr>
          <p:cNvPr id="817" name="Google Shape;817;p6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48</a:t>
            </a:fld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p6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Slurm Options (directives)</a:t>
            </a:r>
            <a:endParaRPr/>
          </a:p>
        </p:txBody>
      </p:sp>
      <p:sp>
        <p:nvSpPr>
          <p:cNvPr id="824" name="Google Shape;824;p6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There are </a:t>
            </a:r>
            <a:r>
              <a:rPr lang="en-US" b="1" i="1"/>
              <a:t>MANY</a:t>
            </a:r>
            <a:r>
              <a:rPr lang="en-US" b="1"/>
              <a:t> </a:t>
            </a:r>
            <a:r>
              <a:rPr lang="en-US"/>
              <a:t>slurm directives, most of which are not required</a:t>
            </a:r>
            <a:endParaRPr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-US"/>
              <a:t>See all options at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http://slurm.schedmd.com/sbatch.html</a:t>
            </a:r>
            <a:r>
              <a:rPr lang="en-US"/>
              <a:t> </a:t>
            </a:r>
            <a:endParaRPr/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We will focus on some common options:</a:t>
            </a:r>
            <a:endParaRPr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-US" b="1"/>
              <a:t>Partition</a:t>
            </a:r>
            <a:r>
              <a:rPr lang="en-US"/>
              <a:t>: Nodes with the same hardware configuration</a:t>
            </a:r>
            <a:endParaRPr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-US" b="1"/>
              <a:t>Wall time</a:t>
            </a:r>
            <a:r>
              <a:rPr lang="en-US"/>
              <a:t>: Max time your job will run for</a:t>
            </a:r>
            <a:endParaRPr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-US" b="1"/>
              <a:t>Node count</a:t>
            </a:r>
            <a:r>
              <a:rPr lang="en-US"/>
              <a:t>: # of nodes requested</a:t>
            </a:r>
            <a:endParaRPr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-US" b="1"/>
              <a:t>Core count</a:t>
            </a:r>
            <a:r>
              <a:rPr lang="en-US"/>
              <a:t>: # of cores requested</a:t>
            </a:r>
            <a:endParaRPr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-US" b="1"/>
              <a:t>Output file:</a:t>
            </a:r>
            <a:r>
              <a:rPr lang="en-US"/>
              <a:t> name of output file</a:t>
            </a:r>
            <a:endParaRPr/>
          </a:p>
        </p:txBody>
      </p:sp>
      <p:sp>
        <p:nvSpPr>
          <p:cNvPr id="825" name="Google Shape;825;p6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49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Things to take note of:</a:t>
            </a:r>
            <a:endParaRPr/>
          </a:p>
        </p:txBody>
      </p:sp>
      <p:sp>
        <p:nvSpPr>
          <p:cNvPr id="133" name="Google Shape;133;p1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2578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 b="1"/>
          </a:p>
          <a:p>
            <a:pPr marL="457200" lvl="0" indent="-3810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400"/>
              <a:buFont typeface="Helvetica Neue"/>
              <a:buChar char="•"/>
            </a:pPr>
            <a:r>
              <a:rPr lang="en-US" sz="2400"/>
              <a:t>Confusing, ambiguous, highly nuanced concepts</a:t>
            </a:r>
            <a:endParaRPr sz="2400"/>
          </a:p>
          <a:p>
            <a:pPr marL="45720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/>
          </a:p>
          <a:p>
            <a:pPr marL="457200" lvl="0" indent="-3810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400"/>
              <a:buFont typeface="Helvetica Neue"/>
              <a:buChar char="•"/>
            </a:pPr>
            <a:r>
              <a:rPr lang="en-US" sz="2400"/>
              <a:t>Our goal is to help you avoid common mistakes, pitfalls, and frustrations</a:t>
            </a:r>
            <a:endParaRPr sz="24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4" name="Google Shape;134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pic>
        <p:nvPicPr>
          <p:cNvPr id="135" name="Google Shape;13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22250" y="1690825"/>
            <a:ext cx="2189200" cy="2736476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9"/>
          <p:cNvSpPr txBox="1"/>
          <p:nvPr/>
        </p:nvSpPr>
        <p:spPr>
          <a:xfrm>
            <a:off x="7062550" y="3969500"/>
            <a:ext cx="24564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latin typeface="Helvetica Neue"/>
                <a:ea typeface="Helvetica Neue"/>
                <a:cs typeface="Helvetica Neue"/>
                <a:sym typeface="Helvetica Neue"/>
              </a:rPr>
              <a:t>Ask Questions!</a:t>
            </a:r>
            <a:endParaRPr sz="2400"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p6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Alpine Partitions</a:t>
            </a:r>
            <a:endParaRPr/>
          </a:p>
        </p:txBody>
      </p:sp>
      <p:sp>
        <p:nvSpPr>
          <p:cNvPr id="832" name="Google Shape;832;p6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50</a:t>
            </a:fld>
            <a:endParaRPr/>
          </a:p>
        </p:txBody>
      </p:sp>
      <p:graphicFrame>
        <p:nvGraphicFramePr>
          <p:cNvPr id="833" name="Google Shape;833;p68"/>
          <p:cNvGraphicFramePr/>
          <p:nvPr>
            <p:extLst>
              <p:ext uri="{D42A27DB-BD31-4B8C-83A1-F6EECF244321}">
                <p14:modId xmlns:p14="http://schemas.microsoft.com/office/powerpoint/2010/main" val="3254424517"/>
              </p:ext>
            </p:extLst>
          </p:nvPr>
        </p:nvGraphicFramePr>
        <p:xfrm>
          <a:off x="838200" y="1690825"/>
          <a:ext cx="10218825" cy="3174200"/>
        </p:xfrm>
        <a:graphic>
          <a:graphicData uri="http://schemas.openxmlformats.org/drawingml/2006/table">
            <a:tbl>
              <a:tblPr>
                <a:noFill/>
                <a:tableStyleId>{296C31ED-FC21-479E-A100-0480358EE9B8}</a:tableStyleId>
              </a:tblPr>
              <a:tblGrid>
                <a:gridCol w="2165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7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90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267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267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358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008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Partition</a:t>
                      </a:r>
                      <a:endParaRPr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Description</a:t>
                      </a:r>
                      <a:endParaRPr sz="1800" b="1" u="none" strike="noStrike" cap="none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# of nodes</a:t>
                      </a:r>
                      <a:endParaRPr sz="1800" b="1" u="none" strike="noStrike" cap="none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/>
                        <a:t>RAM/core (GB)</a:t>
                      </a:r>
                      <a:endParaRPr sz="1800" b="1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cores/node</a:t>
                      </a:r>
                      <a:endParaRPr sz="1800" b="1" u="none" strike="noStrike" cap="none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GPUs/node</a:t>
                      </a:r>
                      <a:endParaRPr sz="1800" b="1" u="none" strike="noStrike" cap="none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51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 err="1"/>
                        <a:t>amilan</a:t>
                      </a:r>
                      <a:endParaRPr dirty="0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General Compute Node</a:t>
                      </a:r>
                      <a:r>
                        <a:rPr lang="en-US" sz="1800"/>
                        <a:t>: AMD Milan</a:t>
                      </a:r>
                      <a:r>
                        <a:rPr lang="en-US" sz="18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endParaRPr sz="1800" u="none" strike="noStrike" cap="none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64</a:t>
                      </a:r>
                      <a:endParaRPr sz="1800" u="none" strike="noStrike" cap="none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3.74</a:t>
                      </a:r>
                      <a:endParaRPr sz="18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64</a:t>
                      </a:r>
                      <a:endParaRPr sz="1800" u="none" strike="noStrike" cap="none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</a:t>
                      </a:r>
                      <a:endParaRPr sz="1800" u="none" strike="noStrike" cap="none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24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ami100</a:t>
                      </a:r>
                      <a:endParaRPr sz="18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GPU </a:t>
                      </a:r>
                      <a:r>
                        <a:rPr lang="en-US" sz="1800" dirty="0"/>
                        <a:t>Node:</a:t>
                      </a:r>
                      <a:endParaRPr sz="1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3x AMD MI100</a:t>
                      </a:r>
                      <a:endParaRPr sz="1800" dirty="0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8</a:t>
                      </a:r>
                      <a:endParaRPr sz="1800" u="none" strike="noStrike" cap="none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3.74</a:t>
                      </a:r>
                      <a:endParaRPr sz="18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64</a:t>
                      </a:r>
                      <a:endParaRPr sz="1800" u="none" strike="noStrike" cap="none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3</a:t>
                      </a:r>
                      <a:endParaRPr sz="1800" u="none" strike="noStrike" cap="none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71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aa100</a:t>
                      </a:r>
                      <a:endParaRPr sz="1800" u="none" strike="noStrike" cap="none" dirty="0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GPU Node:</a:t>
                      </a:r>
                      <a:endParaRPr sz="1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3x Nvidia A100</a:t>
                      </a:r>
                      <a:endParaRPr sz="1800" dirty="0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8</a:t>
                      </a:r>
                      <a:endParaRPr sz="1800" u="none" strike="noStrike" cap="none" dirty="0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3.74</a:t>
                      </a:r>
                      <a:endParaRPr sz="18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64</a:t>
                      </a:r>
                      <a:endParaRPr sz="1800" u="none" strike="noStrike" cap="none" dirty="0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3</a:t>
                      </a:r>
                      <a:endParaRPr sz="1800" u="none" strike="noStrike" cap="none" dirty="0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71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 err="1"/>
                        <a:t>amem</a:t>
                      </a:r>
                      <a:endParaRPr sz="1800" u="none" strike="noStrike" cap="none" dirty="0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High-memory node</a:t>
                      </a:r>
                      <a:endParaRPr sz="1800" dirty="0"/>
                    </a:p>
                  </a:txBody>
                  <a:tcPr marL="43100" marR="43100" marT="43100" marB="43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/>
                        <a:t>4</a:t>
                      </a:r>
                      <a:endParaRPr sz="1800" u="none" strike="noStrike" cap="none" dirty="0"/>
                    </a:p>
                  </a:txBody>
                  <a:tcPr marL="43100" marR="43100" marT="43100" marB="43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21.5</a:t>
                      </a:r>
                      <a:endParaRPr sz="18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100" marR="43100" marT="43100" marB="43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/>
                        <a:t>48</a:t>
                      </a:r>
                      <a:endParaRPr sz="1800" u="none" strike="noStrike" cap="none" dirty="0"/>
                    </a:p>
                  </a:txBody>
                  <a:tcPr marL="43100" marR="43100" marT="43100" marB="43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/>
                        <a:t>0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800" u="none" strike="noStrike" cap="none" dirty="0"/>
                    </a:p>
                  </a:txBody>
                  <a:tcPr marL="43100" marR="43100" marT="43100" marB="43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399578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p7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Review: Learning Goals</a:t>
            </a:r>
            <a:endParaRPr/>
          </a:p>
        </p:txBody>
      </p:sp>
      <p:sp>
        <p:nvSpPr>
          <p:cNvPr id="891" name="Google Shape;891;p7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77800" lvl="0" indent="-2667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800"/>
              <a:buFont typeface="Helvetica Neue"/>
              <a:buAutoNum type="arabicPeriod"/>
            </a:pPr>
            <a:r>
              <a:rPr lang="en-US" dirty="0"/>
              <a:t>Understand Basic Resources (Alpine cluster)</a:t>
            </a:r>
            <a:endParaRPr dirty="0"/>
          </a:p>
          <a:p>
            <a:pPr marL="177800" lvl="0" indent="-2667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800"/>
              <a:buFont typeface="Helvetica Neue"/>
              <a:buAutoNum type="arabicPeriod"/>
            </a:pPr>
            <a:r>
              <a:rPr lang="en-US" dirty="0"/>
              <a:t>Getting an account &amp; logging in</a:t>
            </a:r>
            <a:endParaRPr dirty="0"/>
          </a:p>
          <a:p>
            <a:pPr marL="177800" lvl="0" indent="-2667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800"/>
              <a:buFont typeface="Helvetica Neue"/>
              <a:buAutoNum type="arabicPeriod"/>
            </a:pPr>
            <a:r>
              <a:rPr lang="en-US" dirty="0"/>
              <a:t>Navigate the RC system</a:t>
            </a:r>
            <a:endParaRPr dirty="0">
              <a:highlight>
                <a:srgbClr val="F4CCCC"/>
              </a:highlight>
            </a:endParaRPr>
          </a:p>
          <a:p>
            <a:pPr marL="177800" lvl="0" indent="-2667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800"/>
              <a:buFont typeface="Helvetica Neue"/>
              <a:buAutoNum type="arabicPeriod"/>
            </a:pPr>
            <a:r>
              <a:rPr lang="en-US" dirty="0"/>
              <a:t>Running a job</a:t>
            </a:r>
            <a:endParaRPr dirty="0"/>
          </a:p>
          <a:p>
            <a:pPr marL="177800" lvl="0" indent="-2667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800"/>
              <a:buFont typeface="Helvetica Neue"/>
              <a:buAutoNum type="arabicPeriod"/>
            </a:pPr>
            <a:r>
              <a:rPr lang="en-US" dirty="0"/>
              <a:t>Help!</a:t>
            </a:r>
            <a:endParaRPr sz="1800" b="1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2" name="Google Shape;892;p7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51</a:t>
            </a:fld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p7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Help! I’m stuck, where do I go?</a:t>
            </a:r>
            <a:endParaRPr/>
          </a:p>
        </p:txBody>
      </p:sp>
      <p:sp>
        <p:nvSpPr>
          <p:cNvPr id="899" name="Google Shape;899;p7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457200" lvl="0" indent="-374650" algn="l" rtl="0">
              <a:lnSpc>
                <a:spcPct val="150001"/>
              </a:lnSpc>
              <a:spcBef>
                <a:spcPts val="300"/>
              </a:spcBef>
              <a:spcAft>
                <a:spcPts val="0"/>
              </a:spcAft>
              <a:buClr>
                <a:srgbClr val="1D1C1D"/>
              </a:buClr>
              <a:buSzPts val="2300"/>
              <a:buFont typeface="Arial"/>
              <a:buChar char="●"/>
            </a:pPr>
            <a:r>
              <a:rPr lang="en-US" sz="2300" b="1" u="sng" dirty="0">
                <a:solidFill>
                  <a:srgbClr val="1D1C1D"/>
                </a:solidFill>
              </a:rPr>
              <a:t>Documentation</a:t>
            </a:r>
            <a:r>
              <a:rPr lang="en-US" sz="2300" dirty="0">
                <a:solidFill>
                  <a:srgbClr val="1D1C1D"/>
                </a:solidFill>
              </a:rPr>
              <a:t>: </a:t>
            </a:r>
            <a:r>
              <a:rPr lang="en-US" sz="2300" u="sng" dirty="0">
                <a:solidFill>
                  <a:schemeClr val="hlink"/>
                </a:solidFill>
                <a:hlinkClick r:id="rId3"/>
              </a:rPr>
              <a:t>curc.readthedocs.io/</a:t>
            </a:r>
            <a:r>
              <a:rPr lang="en-US" sz="2300" dirty="0">
                <a:solidFill>
                  <a:srgbClr val="1D1C1D"/>
                </a:solidFill>
              </a:rPr>
              <a:t> </a:t>
            </a:r>
            <a:endParaRPr sz="2300" dirty="0">
              <a:solidFill>
                <a:srgbClr val="1D1C1D"/>
              </a:solidFill>
            </a:endParaRPr>
          </a:p>
          <a:p>
            <a:pPr marL="457200" lvl="0" indent="-374650" algn="l" rtl="0">
              <a:lnSpc>
                <a:spcPct val="150001"/>
              </a:lnSpc>
              <a:spcBef>
                <a:spcPts val="300"/>
              </a:spcBef>
              <a:spcAft>
                <a:spcPts val="0"/>
              </a:spcAft>
              <a:buClr>
                <a:srgbClr val="1D1C1D"/>
              </a:buClr>
              <a:buSzPts val="2300"/>
              <a:buFont typeface="Arial"/>
              <a:buChar char="●"/>
            </a:pPr>
            <a:r>
              <a:rPr lang="en-US" sz="2300" b="1" u="sng" dirty="0">
                <a:solidFill>
                  <a:srgbClr val="1D1C1D"/>
                </a:solidFill>
              </a:rPr>
              <a:t>Trainings with Center for Research Data and Digital Scholarship (CRDDS)</a:t>
            </a:r>
            <a:r>
              <a:rPr lang="en-US" sz="2300" dirty="0">
                <a:solidFill>
                  <a:srgbClr val="1D1C1D"/>
                </a:solidFill>
              </a:rPr>
              <a:t>: </a:t>
            </a:r>
            <a:r>
              <a:rPr lang="en-US" sz="2300" u="sng" dirty="0">
                <a:solidFill>
                  <a:schemeClr val="hlink"/>
                </a:solidFill>
                <a:hlinkClick r:id="rId4"/>
              </a:rPr>
              <a:t>https://www.colorado.edu/crdds/</a:t>
            </a:r>
            <a:r>
              <a:rPr lang="en-US" sz="2300" dirty="0">
                <a:solidFill>
                  <a:srgbClr val="1D1C1D"/>
                </a:solidFill>
              </a:rPr>
              <a:t> </a:t>
            </a:r>
          </a:p>
          <a:p>
            <a:pPr lvl="1" indent="-374650">
              <a:lnSpc>
                <a:spcPct val="150001"/>
              </a:lnSpc>
              <a:spcBef>
                <a:spcPts val="300"/>
              </a:spcBef>
              <a:buClr>
                <a:srgbClr val="1D1C1D"/>
              </a:buClr>
              <a:buSzPts val="2300"/>
              <a:buFont typeface="Arial"/>
              <a:buChar char="●"/>
            </a:pPr>
            <a:r>
              <a:rPr lang="en-US" sz="1600" b="1" u="sng" dirty="0">
                <a:solidFill>
                  <a:schemeClr val="tx1"/>
                </a:solidFill>
              </a:rPr>
              <a:t>Coming up: </a:t>
            </a:r>
          </a:p>
          <a:p>
            <a:pPr lvl="2" indent="-374650">
              <a:lnSpc>
                <a:spcPct val="150001"/>
              </a:lnSpc>
              <a:spcBef>
                <a:spcPts val="300"/>
              </a:spcBef>
              <a:buClr>
                <a:srgbClr val="1D1C1D"/>
              </a:buClr>
              <a:buSzPts val="2300"/>
              <a:buFont typeface="Arial"/>
              <a:buChar char="●"/>
            </a:pPr>
            <a:r>
              <a:rPr lang="en-US" sz="1200" b="1" u="sng" dirty="0">
                <a:solidFill>
                  <a:schemeClr val="tx1"/>
                </a:solidFill>
                <a:hlinkClick r:id="rId5"/>
              </a:rPr>
              <a:t>Supercomputing Spin Up: Part 1 -- Working with Linux</a:t>
            </a:r>
            <a:r>
              <a:rPr lang="en-US" sz="1200" b="1" u="sng" dirty="0">
                <a:solidFill>
                  <a:schemeClr val="tx1"/>
                </a:solidFill>
              </a:rPr>
              <a:t> </a:t>
            </a:r>
            <a:r>
              <a:rPr lang="en-US" sz="1200" b="1" dirty="0">
                <a:solidFill>
                  <a:schemeClr val="tx1"/>
                </a:solidFill>
              </a:rPr>
              <a:t>(1/25)</a:t>
            </a:r>
          </a:p>
          <a:p>
            <a:pPr lvl="2" indent="-374650">
              <a:lnSpc>
                <a:spcPct val="150001"/>
              </a:lnSpc>
              <a:spcBef>
                <a:spcPts val="300"/>
              </a:spcBef>
              <a:buClr>
                <a:srgbClr val="1D1C1D"/>
              </a:buClr>
              <a:buSzPts val="2300"/>
              <a:buFont typeface="Arial"/>
              <a:buChar char="●"/>
            </a:pPr>
            <a:r>
              <a:rPr lang="en-US" sz="1200" b="1" u="sng" dirty="0">
                <a:solidFill>
                  <a:schemeClr val="tx1"/>
                </a:solidFill>
                <a:hlinkClick r:id="rId6"/>
              </a:rPr>
              <a:t>Supercomputing Spin Up: Part 2 – Job Scheduling</a:t>
            </a:r>
            <a:r>
              <a:rPr lang="en-US" sz="1200" b="1" u="sng" dirty="0">
                <a:solidFill>
                  <a:schemeClr val="tx1"/>
                </a:solidFill>
              </a:rPr>
              <a:t> </a:t>
            </a:r>
            <a:r>
              <a:rPr lang="en-US" sz="1200" b="1" dirty="0">
                <a:solidFill>
                  <a:schemeClr val="tx1"/>
                </a:solidFill>
              </a:rPr>
              <a:t>(1/31)</a:t>
            </a:r>
          </a:p>
          <a:p>
            <a:pPr lvl="2" indent="-374650">
              <a:lnSpc>
                <a:spcPct val="150001"/>
              </a:lnSpc>
              <a:spcBef>
                <a:spcPts val="300"/>
              </a:spcBef>
              <a:buClr>
                <a:srgbClr val="1D1C1D"/>
              </a:buClr>
              <a:buSzPts val="2300"/>
              <a:buFont typeface="Arial"/>
              <a:buChar char="●"/>
            </a:pPr>
            <a:r>
              <a:rPr lang="en-US" sz="1200" b="1" u="sng" dirty="0">
                <a:solidFill>
                  <a:schemeClr val="tx1"/>
                </a:solidFill>
                <a:hlinkClick r:id="rId7"/>
              </a:rPr>
              <a:t>Setting up Your Research Software on Alpine</a:t>
            </a:r>
            <a:r>
              <a:rPr lang="en-US" sz="1200" b="1" u="sng" dirty="0">
                <a:solidFill>
                  <a:schemeClr val="tx1"/>
                </a:solidFill>
              </a:rPr>
              <a:t> </a:t>
            </a:r>
            <a:r>
              <a:rPr lang="en-US" sz="1200" b="1" dirty="0">
                <a:solidFill>
                  <a:schemeClr val="tx1"/>
                </a:solidFill>
              </a:rPr>
              <a:t>(1/31)</a:t>
            </a:r>
          </a:p>
          <a:p>
            <a:pPr indent="-374650">
              <a:lnSpc>
                <a:spcPct val="150001"/>
              </a:lnSpc>
              <a:spcBef>
                <a:spcPts val="300"/>
              </a:spcBef>
              <a:buClr>
                <a:srgbClr val="1D1C1D"/>
              </a:buClr>
              <a:buSzPts val="2300"/>
              <a:buFont typeface="Arial"/>
              <a:buChar char="●"/>
            </a:pPr>
            <a:r>
              <a:rPr lang="en-US" sz="2300" b="1" u="sng" dirty="0">
                <a:solidFill>
                  <a:srgbClr val="1D1C1D"/>
                </a:solidFill>
              </a:rPr>
              <a:t>Helpdesk</a:t>
            </a:r>
            <a:r>
              <a:rPr lang="en-US" sz="2300" dirty="0">
                <a:solidFill>
                  <a:srgbClr val="1D1C1D"/>
                </a:solidFill>
              </a:rPr>
              <a:t>: </a:t>
            </a:r>
            <a:r>
              <a:rPr lang="en-US" sz="2300" u="sng" dirty="0">
                <a:solidFill>
                  <a:schemeClr val="hlink"/>
                </a:solidFill>
                <a:hlinkClick r:id="rId8"/>
              </a:rPr>
              <a:t>rc-help@colorado.edu</a:t>
            </a:r>
            <a:endParaRPr lang="en-US" sz="2300" u="sng" dirty="0">
              <a:solidFill>
                <a:schemeClr val="hlink"/>
              </a:solidFill>
            </a:endParaRPr>
          </a:p>
          <a:p>
            <a:pPr marL="457200" lvl="0" indent="-374650" algn="l" rtl="0">
              <a:lnSpc>
                <a:spcPct val="150001"/>
              </a:lnSpc>
              <a:spcBef>
                <a:spcPts val="300"/>
              </a:spcBef>
              <a:spcAft>
                <a:spcPts val="0"/>
              </a:spcAft>
              <a:buClr>
                <a:srgbClr val="1D1C1D"/>
              </a:buClr>
              <a:buSzPts val="2300"/>
              <a:buFont typeface="Arial"/>
              <a:buChar char="●"/>
            </a:pPr>
            <a:r>
              <a:rPr lang="en-US" sz="2300" b="1" u="sng" dirty="0">
                <a:solidFill>
                  <a:schemeClr val="tx1"/>
                </a:solidFill>
              </a:rPr>
              <a:t>Consult Hours (now!)</a:t>
            </a: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00" name="Google Shape;900;p7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52</a:t>
            </a:fld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24DF4-358F-9BFB-C2ED-54D7C8114A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Helpdesk Tickets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D887D3-96A4-CBC1-2CD4-100487DDB3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5120640" cy="4163129"/>
          </a:xfr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/>
          <a:lstStyle/>
          <a:p>
            <a:pPr marL="114300" indent="0">
              <a:buNone/>
            </a:pPr>
            <a:r>
              <a:rPr lang="en-US" dirty="0"/>
              <a:t>To: </a:t>
            </a:r>
            <a:r>
              <a:rPr lang="en-US" dirty="0">
                <a:hlinkClick r:id="rId2"/>
              </a:rPr>
              <a:t>rc-help@colorado.edu</a:t>
            </a:r>
            <a:r>
              <a:rPr lang="en-US" dirty="0"/>
              <a:t> </a:t>
            </a:r>
          </a:p>
          <a:p>
            <a:pPr marL="114300" indent="0">
              <a:buNone/>
            </a:pPr>
            <a:r>
              <a:rPr lang="en-US" dirty="0"/>
              <a:t>Dear Research Computing,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dirty="0"/>
              <a:t>Help! My code won’t run! Help!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dirty="0"/>
              <a:t>Help please,</a:t>
            </a:r>
            <a:br>
              <a:rPr lang="en-US" dirty="0"/>
            </a:br>
            <a:r>
              <a:rPr lang="en-US" dirty="0"/>
              <a:t>Trevor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1C1259-B1D8-7F86-6EBE-1508951C6DF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53</a:t>
            </a:fld>
            <a:endParaRPr lang="en-US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27897F7B-DA52-0D68-2336-2E695486964B}"/>
              </a:ext>
            </a:extLst>
          </p:cNvPr>
          <p:cNvSpPr txBox="1">
            <a:spLocks/>
          </p:cNvSpPr>
          <p:nvPr/>
        </p:nvSpPr>
        <p:spPr>
          <a:xfrm>
            <a:off x="6233160" y="1825625"/>
            <a:ext cx="5120640" cy="416312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spcFirstLastPara="1" wrap="square" lIns="91425" tIns="45700" rIns="91425" bIns="45700" anchor="t" anchorCtr="0">
            <a:normAutofit fontScale="7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2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2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114300" indent="0">
              <a:buNone/>
            </a:pPr>
            <a:r>
              <a:rPr lang="en-US" dirty="0"/>
              <a:t>To: </a:t>
            </a:r>
            <a:r>
              <a:rPr lang="en-US" dirty="0">
                <a:hlinkClick r:id="rId2"/>
              </a:rPr>
              <a:t>rc-help@colorado.edu</a:t>
            </a:r>
            <a:r>
              <a:rPr lang="en-US" dirty="0"/>
              <a:t> </a:t>
            </a:r>
          </a:p>
          <a:p>
            <a:pPr marL="114300" indent="0">
              <a:buNone/>
            </a:pPr>
            <a:r>
              <a:rPr lang="en-US" dirty="0"/>
              <a:t>Dear Research Computing,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dirty="0"/>
              <a:t>I am running into issues running my Python script. I am receiving the following error and I am not sure how to troubleshoot. My job ID is 620350. Let me know what I can try!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b="0" i="0" dirty="0" err="1">
                <a:solidFill>
                  <a:srgbClr val="E74C3C"/>
                </a:solidFill>
                <a:effectLst/>
                <a:latin typeface="SFMono-Regular"/>
              </a:rPr>
              <a:t>sbatch</a:t>
            </a:r>
            <a:r>
              <a:rPr lang="en-US" b="0" i="0" dirty="0">
                <a:solidFill>
                  <a:srgbClr val="E74C3C"/>
                </a:solidFill>
                <a:effectLst/>
                <a:latin typeface="SFMono-Regular"/>
              </a:rPr>
              <a:t>: error: Batch job submission failed: Invalid partition name specified.</a:t>
            </a: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dirty="0"/>
              <a:t>Thanks,</a:t>
            </a:r>
            <a:br>
              <a:rPr lang="en-US" dirty="0"/>
            </a:br>
            <a:r>
              <a:rPr lang="en-US" dirty="0"/>
              <a:t>Trevor</a:t>
            </a:r>
          </a:p>
        </p:txBody>
      </p:sp>
    </p:spTree>
    <p:extLst>
      <p:ext uri="{BB962C8B-B14F-4D97-AF65-F5344CB8AC3E}">
        <p14:creationId xmlns:p14="http://schemas.microsoft.com/office/powerpoint/2010/main" val="62399800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p7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Questions</a:t>
            </a:r>
            <a:endParaRPr dirty="0"/>
          </a:p>
        </p:txBody>
      </p:sp>
      <p:sp>
        <p:nvSpPr>
          <p:cNvPr id="907" name="Google Shape;907;p7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54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CDED913-7568-7C3D-9DE3-C32D95425829}"/>
              </a:ext>
            </a:extLst>
          </p:cNvPr>
          <p:cNvSpPr txBox="1"/>
          <p:nvPr/>
        </p:nvSpPr>
        <p:spPr>
          <a:xfrm>
            <a:off x="647700" y="5745480"/>
            <a:ext cx="10896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CURC User Policies: </a:t>
            </a:r>
            <a:r>
              <a:rPr lang="en-US" dirty="0">
                <a:hlinkClick r:id="rId3"/>
              </a:rPr>
              <a:t>https://curc.readthedocs.io/en/latest/additional-resources/policies.html?highlight=policies#curc-user-policies</a:t>
            </a:r>
            <a:r>
              <a:rPr lang="en-US" dirty="0"/>
              <a:t> 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7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Survey and feedback</a:t>
            </a:r>
            <a:endParaRPr/>
          </a:p>
        </p:txBody>
      </p:sp>
      <p:sp>
        <p:nvSpPr>
          <p:cNvPr id="914" name="Google Shape;914;p7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77800" lvl="0" indent="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600"/>
          </a:p>
          <a:p>
            <a:pPr marL="0" lvl="0" indent="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 u="sng">
                <a:solidFill>
                  <a:schemeClr val="hlink"/>
                </a:solidFill>
                <a:hlinkClick r:id="rId3"/>
              </a:rPr>
              <a:t>http://tinyurl.com/curc-survey18</a:t>
            </a:r>
            <a:endParaRPr sz="30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3300"/>
          </a:p>
        </p:txBody>
      </p:sp>
      <p:sp>
        <p:nvSpPr>
          <p:cNvPr id="915" name="Google Shape;915;p7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55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Resources Include:</a:t>
            </a:r>
            <a:endParaRPr/>
          </a:p>
        </p:txBody>
      </p:sp>
      <p:sp>
        <p:nvSpPr>
          <p:cNvPr id="162" name="Google Shape;162;p2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Font typeface="Helvetica Neue Light"/>
              <a:buChar char="•"/>
            </a:pPr>
            <a:r>
              <a:rPr lang="en-US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High Performance Computing (HPC)</a:t>
            </a:r>
            <a:endParaRPr dirty="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Helvetica Neue Light"/>
              <a:buChar char="•"/>
            </a:pPr>
            <a:r>
              <a:rPr lang="en-US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Storage of Research Data</a:t>
            </a:r>
            <a:endParaRPr dirty="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Helvetica Neue Light"/>
              <a:buChar char="•"/>
            </a:pPr>
            <a:r>
              <a:rPr lang="en-US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High-Speed Data Transfer</a:t>
            </a:r>
            <a:endParaRPr dirty="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Helvetica Neue Light"/>
              <a:buChar char="•"/>
            </a:pPr>
            <a:r>
              <a:rPr lang="en-US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Data Sharing</a:t>
            </a:r>
            <a:endParaRPr dirty="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Helvetica Neue Light"/>
              <a:buChar char="•"/>
            </a:pPr>
            <a:r>
              <a:rPr lang="en-US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Cloud Computing</a:t>
            </a:r>
            <a:endParaRPr dirty="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Helvetica Neue Light"/>
              <a:buChar char="•"/>
            </a:pPr>
            <a:r>
              <a:rPr lang="en-US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Training and Education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Helvetica Neue Light"/>
              <a:buChar char="•"/>
            </a:pPr>
            <a:r>
              <a:rPr lang="en-US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Secure Research</a:t>
            </a:r>
            <a:endParaRPr dirty="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63" name="Google Shape;163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grpSp>
        <p:nvGrpSpPr>
          <p:cNvPr id="164" name="Google Shape;164;p22"/>
          <p:cNvGrpSpPr/>
          <p:nvPr/>
        </p:nvGrpSpPr>
        <p:grpSpPr>
          <a:xfrm>
            <a:off x="3345362" y="2054463"/>
            <a:ext cx="8155124" cy="4476888"/>
            <a:chOff x="1738400" y="1201025"/>
            <a:chExt cx="6658875" cy="3637676"/>
          </a:xfrm>
        </p:grpSpPr>
        <p:sp>
          <p:nvSpPr>
            <p:cNvPr id="165" name="Google Shape;165;p22"/>
            <p:cNvSpPr/>
            <p:nvPr/>
          </p:nvSpPr>
          <p:spPr>
            <a:xfrm>
              <a:off x="3896675" y="1201025"/>
              <a:ext cx="4500600" cy="3207000"/>
            </a:xfrm>
            <a:prstGeom prst="wedgeEllipseCallout">
              <a:avLst>
                <a:gd name="adj1" fmla="val -63095"/>
                <a:gd name="adj2" fmla="val 22408"/>
              </a:avLst>
            </a:prstGeom>
            <a:solidFill>
              <a:srgbClr val="FFFFFF"/>
            </a:solidFill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66" name="Google Shape;166;p2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738400" y="2972725"/>
              <a:ext cx="1865976" cy="186597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67" name="Google Shape;167;p22"/>
          <p:cNvGrpSpPr/>
          <p:nvPr/>
        </p:nvGrpSpPr>
        <p:grpSpPr>
          <a:xfrm>
            <a:off x="9845325" y="3549723"/>
            <a:ext cx="928300" cy="783400"/>
            <a:chOff x="7314075" y="2248573"/>
            <a:chExt cx="928300" cy="783400"/>
          </a:xfrm>
        </p:grpSpPr>
        <p:sp>
          <p:nvSpPr>
            <p:cNvPr id="168" name="Google Shape;168;p22"/>
            <p:cNvSpPr/>
            <p:nvPr/>
          </p:nvSpPr>
          <p:spPr>
            <a:xfrm rot="-5400000">
              <a:off x="7352009" y="2210639"/>
              <a:ext cx="454895" cy="530762"/>
            </a:xfrm>
            <a:prstGeom prst="flowChartMagneticDrum">
              <a:avLst/>
            </a:prstGeom>
            <a:solidFill>
              <a:srgbClr val="E7E6E6"/>
            </a:solidFill>
            <a:ln w="19050" cap="flat" cmpd="sng">
              <a:solidFill>
                <a:srgbClr val="674E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22"/>
            <p:cNvSpPr/>
            <p:nvPr/>
          </p:nvSpPr>
          <p:spPr>
            <a:xfrm rot="-5400000">
              <a:off x="7749547" y="2351896"/>
              <a:ext cx="454895" cy="530762"/>
            </a:xfrm>
            <a:prstGeom prst="flowChartMagneticDrum">
              <a:avLst/>
            </a:prstGeom>
            <a:solidFill>
              <a:srgbClr val="E7E6E6"/>
            </a:solidFill>
            <a:ln w="19050" cap="flat" cmpd="sng">
              <a:solidFill>
                <a:srgbClr val="674E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22"/>
            <p:cNvSpPr/>
            <p:nvPr/>
          </p:nvSpPr>
          <p:spPr>
            <a:xfrm rot="-5400000">
              <a:off x="7489390" y="2539145"/>
              <a:ext cx="454895" cy="530762"/>
            </a:xfrm>
            <a:prstGeom prst="flowChartMagneticDrum">
              <a:avLst/>
            </a:prstGeom>
            <a:solidFill>
              <a:srgbClr val="E7E6E6"/>
            </a:solidFill>
            <a:ln w="19050" cap="flat" cmpd="sng">
              <a:solidFill>
                <a:srgbClr val="674E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1" name="Google Shape;171;p22"/>
          <p:cNvGrpSpPr/>
          <p:nvPr/>
        </p:nvGrpSpPr>
        <p:grpSpPr>
          <a:xfrm>
            <a:off x="6590250" y="3505424"/>
            <a:ext cx="1804951" cy="994103"/>
            <a:chOff x="4059000" y="2204274"/>
            <a:chExt cx="1804951" cy="994103"/>
          </a:xfrm>
        </p:grpSpPr>
        <p:sp>
          <p:nvSpPr>
            <p:cNvPr id="172" name="Google Shape;172;p22"/>
            <p:cNvSpPr/>
            <p:nvPr/>
          </p:nvSpPr>
          <p:spPr>
            <a:xfrm>
              <a:off x="4440530" y="2421533"/>
              <a:ext cx="217200" cy="2172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22"/>
            <p:cNvSpPr/>
            <p:nvPr/>
          </p:nvSpPr>
          <p:spPr>
            <a:xfrm>
              <a:off x="5270357" y="2204274"/>
              <a:ext cx="217200" cy="2172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22"/>
            <p:cNvSpPr/>
            <p:nvPr/>
          </p:nvSpPr>
          <p:spPr>
            <a:xfrm>
              <a:off x="5646751" y="2647080"/>
              <a:ext cx="217200" cy="2172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22"/>
            <p:cNvSpPr/>
            <p:nvPr/>
          </p:nvSpPr>
          <p:spPr>
            <a:xfrm>
              <a:off x="4895213" y="2981177"/>
              <a:ext cx="217200" cy="2172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2"/>
            <p:cNvSpPr/>
            <p:nvPr/>
          </p:nvSpPr>
          <p:spPr>
            <a:xfrm>
              <a:off x="4059000" y="2864264"/>
              <a:ext cx="217200" cy="2172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77" name="Google Shape;177;p22"/>
            <p:cNvCxnSpPr>
              <a:stCxn id="176" idx="3"/>
              <a:endCxn id="172" idx="1"/>
            </p:cNvCxnSpPr>
            <p:nvPr/>
          </p:nvCxnSpPr>
          <p:spPr>
            <a:xfrm rot="10800000" flipH="1">
              <a:off x="4276200" y="2530064"/>
              <a:ext cx="164400" cy="4428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8" name="Google Shape;178;p22"/>
            <p:cNvCxnSpPr>
              <a:stCxn id="176" idx="3"/>
              <a:endCxn id="175" idx="1"/>
            </p:cNvCxnSpPr>
            <p:nvPr/>
          </p:nvCxnSpPr>
          <p:spPr>
            <a:xfrm>
              <a:off x="4276200" y="2972864"/>
              <a:ext cx="618900" cy="1170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" name="Google Shape;179;p22"/>
            <p:cNvCxnSpPr>
              <a:stCxn id="172" idx="2"/>
              <a:endCxn id="175" idx="1"/>
            </p:cNvCxnSpPr>
            <p:nvPr/>
          </p:nvCxnSpPr>
          <p:spPr>
            <a:xfrm>
              <a:off x="4549130" y="2638733"/>
              <a:ext cx="346200" cy="4509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0" name="Google Shape;180;p22"/>
            <p:cNvCxnSpPr>
              <a:endCxn id="173" idx="1"/>
            </p:cNvCxnSpPr>
            <p:nvPr/>
          </p:nvCxnSpPr>
          <p:spPr>
            <a:xfrm rot="10800000" flipH="1">
              <a:off x="4657757" y="2312874"/>
              <a:ext cx="612600" cy="2172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1" name="Google Shape;181;p22"/>
            <p:cNvCxnSpPr>
              <a:endCxn id="175" idx="3"/>
            </p:cNvCxnSpPr>
            <p:nvPr/>
          </p:nvCxnSpPr>
          <p:spPr>
            <a:xfrm flipH="1">
              <a:off x="5112413" y="2421377"/>
              <a:ext cx="266400" cy="6684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2" name="Google Shape;182;p22"/>
            <p:cNvCxnSpPr>
              <a:stCxn id="173" idx="3"/>
              <a:endCxn id="174" idx="1"/>
            </p:cNvCxnSpPr>
            <p:nvPr/>
          </p:nvCxnSpPr>
          <p:spPr>
            <a:xfrm>
              <a:off x="5487557" y="2312874"/>
              <a:ext cx="159300" cy="4428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3" name="Google Shape;183;p22"/>
            <p:cNvCxnSpPr>
              <a:stCxn id="175" idx="3"/>
              <a:endCxn id="174" idx="1"/>
            </p:cNvCxnSpPr>
            <p:nvPr/>
          </p:nvCxnSpPr>
          <p:spPr>
            <a:xfrm rot="10800000" flipH="1">
              <a:off x="5112413" y="2755577"/>
              <a:ext cx="534300" cy="3342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84" name="Google Shape;184;p22"/>
          <p:cNvSpPr/>
          <p:nvPr/>
        </p:nvSpPr>
        <p:spPr>
          <a:xfrm>
            <a:off x="8649563" y="3831225"/>
            <a:ext cx="941400" cy="33420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E7E6E6"/>
          </a:solidFill>
          <a:ln w="19050" cap="flat" cmpd="sng">
            <a:solidFill>
              <a:srgbClr val="ED7D3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5" name="Google Shape;185;p22"/>
          <p:cNvGrpSpPr/>
          <p:nvPr/>
        </p:nvGrpSpPr>
        <p:grpSpPr>
          <a:xfrm>
            <a:off x="7683180" y="2600610"/>
            <a:ext cx="2655178" cy="2681525"/>
            <a:chOff x="5151930" y="1299460"/>
            <a:chExt cx="2655178" cy="2681525"/>
          </a:xfrm>
        </p:grpSpPr>
        <p:pic>
          <p:nvPicPr>
            <p:cNvPr id="186" name="Google Shape;186;p2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351805" y="3489160"/>
              <a:ext cx="455303" cy="45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7" name="Google Shape;187;p2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646730" y="1299460"/>
              <a:ext cx="455303" cy="45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8" name="Google Shape;188;p2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151930" y="3526085"/>
              <a:ext cx="455303" cy="4549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89" name="Google Shape;189;p22"/>
          <p:cNvSpPr/>
          <p:nvPr/>
        </p:nvSpPr>
        <p:spPr>
          <a:xfrm>
            <a:off x="8546625" y="4688750"/>
            <a:ext cx="838728" cy="606636"/>
          </a:xfrm>
          <a:prstGeom prst="cloud">
            <a:avLst/>
          </a:prstGeom>
          <a:solidFill>
            <a:srgbClr val="5B9BD5"/>
          </a:solidFill>
          <a:ln w="19050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Primarily known for: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High Performance Computing (HPC)</a:t>
            </a:r>
            <a:endParaRPr/>
          </a:p>
        </p:txBody>
      </p:sp>
      <p:sp>
        <p:nvSpPr>
          <p:cNvPr id="196" name="Google Shape;196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pic>
        <p:nvPicPr>
          <p:cNvPr id="197" name="Google Shape;19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5375" y="1802250"/>
            <a:ext cx="6861249" cy="411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High Performance Computing (HPC)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vs. Traditional Computing</a:t>
            </a:r>
            <a:endParaRPr/>
          </a:p>
        </p:txBody>
      </p:sp>
      <p:sp>
        <p:nvSpPr>
          <p:cNvPr id="204" name="Google Shape;204;p2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Traditional computing </a:t>
            </a:r>
            <a:r>
              <a:rPr lang="en-US" i="1"/>
              <a:t>generally</a:t>
            </a:r>
            <a:r>
              <a:rPr lang="en-US"/>
              <a:t> has access to a single processor (perhaps multiple cores)</a:t>
            </a:r>
            <a:endParaRPr/>
          </a:p>
        </p:txBody>
      </p:sp>
      <p:sp>
        <p:nvSpPr>
          <p:cNvPr id="205" name="Google Shape;205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pic>
        <p:nvPicPr>
          <p:cNvPr id="206" name="Google Shape;20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43911" y="3428996"/>
            <a:ext cx="1104176" cy="10526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can </a:t>
            </a:r>
            <a:r>
              <a:rPr lang="en-US" i="1"/>
              <a:t>I </a:t>
            </a:r>
            <a:r>
              <a:rPr lang="en-US"/>
              <a:t>use HPC for?</a:t>
            </a:r>
            <a:endParaRPr/>
          </a:p>
        </p:txBody>
      </p:sp>
      <p:sp>
        <p:nvSpPr>
          <p:cNvPr id="265" name="Google Shape;265;p2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elvetica Neue"/>
              <a:buChar char="●"/>
            </a:pPr>
            <a:r>
              <a:rPr lang="en-US"/>
              <a:t>Solving large problems that require more: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○"/>
            </a:pPr>
            <a:r>
              <a:rPr lang="en-US"/>
              <a:t>Memory than you have on your PC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○"/>
            </a:pPr>
            <a:r>
              <a:rPr lang="en-US"/>
              <a:t>cores/nodes/power thank you have on your PC</a:t>
            </a:r>
            <a:endParaRPr/>
          </a:p>
          <a:p>
            <a:pPr marL="45720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elvetica Neue"/>
              <a:buChar char="●"/>
            </a:pPr>
            <a:r>
              <a:rPr lang="en-US"/>
              <a:t>Jobs that require hardware you may not have: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○"/>
            </a:pPr>
            <a:r>
              <a:rPr lang="en-US"/>
              <a:t>High Performance GPU computing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</a:pPr>
            <a:r>
              <a:rPr lang="en-US"/>
              <a:t>Specific Operating System</a:t>
            </a:r>
            <a:endParaRPr/>
          </a:p>
          <a:p>
            <a:pPr marL="45720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elvetica Neue"/>
              <a:buChar char="●"/>
            </a:pPr>
            <a:r>
              <a:rPr lang="en-US"/>
              <a:t>Visualization rendering</a:t>
            </a:r>
            <a:endParaRPr/>
          </a:p>
        </p:txBody>
      </p:sp>
      <p:sp>
        <p:nvSpPr>
          <p:cNvPr id="266" name="Google Shape;266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244</TotalTime>
  <Words>2797</Words>
  <Application>Microsoft Office PowerPoint</Application>
  <PresentationFormat>Widescreen</PresentationFormat>
  <Paragraphs>616</Paragraphs>
  <Slides>55</Slides>
  <Notes>53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6" baseType="lpstr">
      <vt:lpstr>Helvetica Neue Light</vt:lpstr>
      <vt:lpstr>Consolas</vt:lpstr>
      <vt:lpstr>Courier</vt:lpstr>
      <vt:lpstr>Helvetica Neue</vt:lpstr>
      <vt:lpstr>Arial</vt:lpstr>
      <vt:lpstr>SFMono-Regular</vt:lpstr>
      <vt:lpstr>Lato</vt:lpstr>
      <vt:lpstr>Arial Black</vt:lpstr>
      <vt:lpstr>Calibri</vt:lpstr>
      <vt:lpstr>Courier New</vt:lpstr>
      <vt:lpstr>Office Theme</vt:lpstr>
      <vt:lpstr>Alpine: New User Seminar</vt:lpstr>
      <vt:lpstr>CURC Alpine: New User Seminar</vt:lpstr>
      <vt:lpstr>RMACC Cyber Infrastructure Portal</vt:lpstr>
      <vt:lpstr>Learning Goals</vt:lpstr>
      <vt:lpstr>Things to take note of:</vt:lpstr>
      <vt:lpstr>Resources Include:</vt:lpstr>
      <vt:lpstr>Primarily known for: High Performance Computing (HPC)</vt:lpstr>
      <vt:lpstr>High Performance Computing (HPC) vs. Traditional Computing</vt:lpstr>
      <vt:lpstr>What can I use HPC for?</vt:lpstr>
      <vt:lpstr>What can I use HPC for?</vt:lpstr>
      <vt:lpstr>Research Computing Resources</vt:lpstr>
      <vt:lpstr>HPC Cluster: Alpine </vt:lpstr>
      <vt:lpstr>HPC Cluster: Alpine </vt:lpstr>
      <vt:lpstr>HPC Cluster: Alpine </vt:lpstr>
      <vt:lpstr>Storage at CURC</vt:lpstr>
      <vt:lpstr>Data Sharing: Within RC</vt:lpstr>
      <vt:lpstr>Data Sharing: Outside RC</vt:lpstr>
      <vt:lpstr>Cloud Computing</vt:lpstr>
      <vt:lpstr>Accessing Research Computing</vt:lpstr>
      <vt:lpstr>How to Access RC Resources?</vt:lpstr>
      <vt:lpstr>Getting an RC Account</vt:lpstr>
      <vt:lpstr>Demo: Getting an Account</vt:lpstr>
      <vt:lpstr>Your RC Account</vt:lpstr>
      <vt:lpstr>Your RC Account</vt:lpstr>
      <vt:lpstr>Two Factor Authentication (Duo)</vt:lpstr>
      <vt:lpstr>Duo Authentication</vt:lpstr>
      <vt:lpstr>Linux comfort level check</vt:lpstr>
      <vt:lpstr>Terminal</vt:lpstr>
      <vt:lpstr>Demo: Logging in via Terminal</vt:lpstr>
      <vt:lpstr>Demo: logging in with OnDemand</vt:lpstr>
      <vt:lpstr>Logging In</vt:lpstr>
      <vt:lpstr>Navigating Research Computing</vt:lpstr>
      <vt:lpstr>PowerPoint Presentation</vt:lpstr>
      <vt:lpstr>PowerPoint Presentation</vt:lpstr>
      <vt:lpstr>Node Types</vt:lpstr>
      <vt:lpstr>Alpine Compile Nodes</vt:lpstr>
      <vt:lpstr>Alpine Compile Nodes </vt:lpstr>
      <vt:lpstr>Demo: Exploring Nodes</vt:lpstr>
      <vt:lpstr>Filesystem Structure</vt:lpstr>
      <vt:lpstr>Exploring the Filesystem</vt:lpstr>
      <vt:lpstr>Using RC Resources</vt:lpstr>
      <vt:lpstr>Running a Job</vt:lpstr>
      <vt:lpstr>Jobs</vt:lpstr>
      <vt:lpstr>Job Scheduling </vt:lpstr>
      <vt:lpstr>SLURM</vt:lpstr>
      <vt:lpstr>Your first job</vt:lpstr>
      <vt:lpstr>Job Script: 3 main parts</vt:lpstr>
      <vt:lpstr>Slurm Options (directives)</vt:lpstr>
      <vt:lpstr>Slurm Options (directives)</vt:lpstr>
      <vt:lpstr>Alpine Partitions</vt:lpstr>
      <vt:lpstr>Review: Learning Goals</vt:lpstr>
      <vt:lpstr>Help! I’m stuck, where do I go?</vt:lpstr>
      <vt:lpstr>Helpdesk Tickets</vt:lpstr>
      <vt:lpstr>Questions</vt:lpstr>
      <vt:lpstr>Survey and feedback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Alpine: New User Seminar</dc:title>
  <cp:lastModifiedBy>Trevor Alan Hall</cp:lastModifiedBy>
  <cp:revision>10</cp:revision>
  <dcterms:modified xsi:type="dcterms:W3CDTF">2023-01-24T02:02:32Z</dcterms:modified>
</cp:coreProperties>
</file>